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4"/>
  </p:notesMasterIdLst>
  <p:handoutMasterIdLst>
    <p:handoutMasterId r:id="rId15"/>
  </p:handoutMasterIdLst>
  <p:sldIdLst>
    <p:sldId id="256" r:id="rId3"/>
    <p:sldId id="257" r:id="rId4"/>
    <p:sldId id="259" r:id="rId5"/>
    <p:sldId id="263" r:id="rId6"/>
    <p:sldId id="264" r:id="rId7"/>
    <p:sldId id="267" r:id="rId8"/>
    <p:sldId id="269" r:id="rId9"/>
    <p:sldId id="258" r:id="rId10"/>
    <p:sldId id="261" r:id="rId11"/>
    <p:sldId id="266" r:id="rId12"/>
    <p:sldId id="262" r:id="rId13"/>
  </p:sldIdLst>
  <p:sldSz cx="9144000" cy="6858000" type="screen4x3"/>
  <p:notesSz cx="6789738" cy="99298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26031" autoAdjust="0"/>
    <p:restoredTop sz="61131" autoAdjust="0"/>
  </p:normalViewPr>
  <p:slideViewPr>
    <p:cSldViewPr>
      <p:cViewPr varScale="1">
        <p:scale>
          <a:sx n="50" d="100"/>
          <a:sy n="50" d="100"/>
        </p:scale>
        <p:origin x="-8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1638" cy="496888"/>
          </a:xfrm>
          <a:prstGeom prst="rect">
            <a:avLst/>
          </a:prstGeom>
          <a:noFill/>
          <a:ln w="9525">
            <a:noFill/>
            <a:miter lim="800000"/>
            <a:headEnd/>
            <a:tailEnd/>
          </a:ln>
        </p:spPr>
        <p:txBody>
          <a:bodyPr vert="horz" wrap="square" lIns="91257" tIns="45629" rIns="91257" bIns="45629" numCol="1" anchor="t" anchorCtr="0" compatLnSpc="1">
            <a:prstTxWarp prst="textNoShape">
              <a:avLst/>
            </a:prstTxWarp>
          </a:bodyPr>
          <a:lstStyle>
            <a:lvl1pPr defTabSz="912813">
              <a:defRPr sz="1200">
                <a:latin typeface="Calibri" pitchFamily="34" charset="0"/>
              </a:defRPr>
            </a:lvl1pPr>
          </a:lstStyle>
          <a:p>
            <a:endParaRPr lang="en-GB"/>
          </a:p>
        </p:txBody>
      </p:sp>
      <p:sp>
        <p:nvSpPr>
          <p:cNvPr id="3" name="Date Placeholder 2"/>
          <p:cNvSpPr>
            <a:spLocks noGrp="1"/>
          </p:cNvSpPr>
          <p:nvPr>
            <p:ph type="dt" sz="quarter" idx="1"/>
          </p:nvPr>
        </p:nvSpPr>
        <p:spPr bwMode="auto">
          <a:xfrm>
            <a:off x="3846513" y="0"/>
            <a:ext cx="2941637" cy="496888"/>
          </a:xfrm>
          <a:prstGeom prst="rect">
            <a:avLst/>
          </a:prstGeom>
          <a:noFill/>
          <a:ln w="9525">
            <a:noFill/>
            <a:miter lim="800000"/>
            <a:headEnd/>
            <a:tailEnd/>
          </a:ln>
        </p:spPr>
        <p:txBody>
          <a:bodyPr vert="horz" wrap="square" lIns="91257" tIns="45629" rIns="91257" bIns="45629" numCol="1" anchor="t" anchorCtr="0" compatLnSpc="1">
            <a:prstTxWarp prst="textNoShape">
              <a:avLst/>
            </a:prstTxWarp>
          </a:bodyPr>
          <a:lstStyle>
            <a:lvl1pPr algn="r" defTabSz="912813">
              <a:defRPr sz="1200">
                <a:latin typeface="Calibri" pitchFamily="34" charset="0"/>
              </a:defRPr>
            </a:lvl1pPr>
          </a:lstStyle>
          <a:p>
            <a:fld id="{16926BBD-E361-4DB4-B202-D67F897AA4E7}" type="datetimeFigureOut">
              <a:rPr lang="en-US"/>
              <a:pPr/>
              <a:t>12/13/2011</a:t>
            </a:fld>
            <a:endParaRPr lang="en-GB"/>
          </a:p>
        </p:txBody>
      </p:sp>
      <p:sp>
        <p:nvSpPr>
          <p:cNvPr id="4" name="Footer Placeholder 3"/>
          <p:cNvSpPr>
            <a:spLocks noGrp="1"/>
          </p:cNvSpPr>
          <p:nvPr>
            <p:ph type="ftr" sz="quarter" idx="2"/>
          </p:nvPr>
        </p:nvSpPr>
        <p:spPr bwMode="auto">
          <a:xfrm>
            <a:off x="0" y="9431338"/>
            <a:ext cx="2941638" cy="496887"/>
          </a:xfrm>
          <a:prstGeom prst="rect">
            <a:avLst/>
          </a:prstGeom>
          <a:noFill/>
          <a:ln w="9525">
            <a:noFill/>
            <a:miter lim="800000"/>
            <a:headEnd/>
            <a:tailEnd/>
          </a:ln>
        </p:spPr>
        <p:txBody>
          <a:bodyPr vert="horz" wrap="square" lIns="91257" tIns="45629" rIns="91257" bIns="45629" numCol="1" anchor="b" anchorCtr="0" compatLnSpc="1">
            <a:prstTxWarp prst="textNoShape">
              <a:avLst/>
            </a:prstTxWarp>
          </a:bodyPr>
          <a:lstStyle>
            <a:lvl1pPr defTabSz="912813">
              <a:defRPr sz="1200">
                <a:latin typeface="Calibri" pitchFamily="34" charset="0"/>
              </a:defRPr>
            </a:lvl1pPr>
          </a:lstStyle>
          <a:p>
            <a:endParaRPr lang="en-GB"/>
          </a:p>
        </p:txBody>
      </p:sp>
      <p:sp>
        <p:nvSpPr>
          <p:cNvPr id="5" name="Slide Number Placeholder 4"/>
          <p:cNvSpPr>
            <a:spLocks noGrp="1"/>
          </p:cNvSpPr>
          <p:nvPr>
            <p:ph type="sldNum" sz="quarter" idx="3"/>
          </p:nvPr>
        </p:nvSpPr>
        <p:spPr bwMode="auto">
          <a:xfrm>
            <a:off x="3846513" y="9431338"/>
            <a:ext cx="2941637" cy="496887"/>
          </a:xfrm>
          <a:prstGeom prst="rect">
            <a:avLst/>
          </a:prstGeom>
          <a:noFill/>
          <a:ln w="9525">
            <a:noFill/>
            <a:miter lim="800000"/>
            <a:headEnd/>
            <a:tailEnd/>
          </a:ln>
        </p:spPr>
        <p:txBody>
          <a:bodyPr vert="horz" wrap="square" lIns="91257" tIns="45629" rIns="91257" bIns="45629" numCol="1" anchor="b" anchorCtr="0" compatLnSpc="1">
            <a:prstTxWarp prst="textNoShape">
              <a:avLst/>
            </a:prstTxWarp>
          </a:bodyPr>
          <a:lstStyle>
            <a:lvl1pPr algn="r" defTabSz="912813">
              <a:defRPr sz="1200">
                <a:latin typeface="Calibri" pitchFamily="34" charset="0"/>
              </a:defRPr>
            </a:lvl1pPr>
          </a:lstStyle>
          <a:p>
            <a:fld id="{2178D286-6E0B-4034-9CFC-6DE6DD5CE88F}"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1638" cy="496888"/>
          </a:xfrm>
          <a:prstGeom prst="rect">
            <a:avLst/>
          </a:prstGeom>
          <a:noFill/>
          <a:ln w="9525">
            <a:noFill/>
            <a:miter lim="800000"/>
            <a:headEnd/>
            <a:tailEnd/>
          </a:ln>
        </p:spPr>
        <p:txBody>
          <a:bodyPr vert="horz" wrap="square" lIns="91257" tIns="45629" rIns="91257" bIns="45629" numCol="1" anchor="t" anchorCtr="0" compatLnSpc="1">
            <a:prstTxWarp prst="textNoShape">
              <a:avLst/>
            </a:prstTxWarp>
          </a:bodyPr>
          <a:lstStyle>
            <a:lvl1pPr defTabSz="912813">
              <a:defRPr sz="1200">
                <a:latin typeface="Calibri" pitchFamily="34" charset="0"/>
              </a:defRPr>
            </a:lvl1pPr>
          </a:lstStyle>
          <a:p>
            <a:endParaRPr lang="en-GB"/>
          </a:p>
        </p:txBody>
      </p:sp>
      <p:sp>
        <p:nvSpPr>
          <p:cNvPr id="3" name="Date Placeholder 2"/>
          <p:cNvSpPr>
            <a:spLocks noGrp="1"/>
          </p:cNvSpPr>
          <p:nvPr>
            <p:ph type="dt" idx="1"/>
          </p:nvPr>
        </p:nvSpPr>
        <p:spPr bwMode="auto">
          <a:xfrm>
            <a:off x="3846513" y="0"/>
            <a:ext cx="2941637" cy="496888"/>
          </a:xfrm>
          <a:prstGeom prst="rect">
            <a:avLst/>
          </a:prstGeom>
          <a:noFill/>
          <a:ln w="9525">
            <a:noFill/>
            <a:miter lim="800000"/>
            <a:headEnd/>
            <a:tailEnd/>
          </a:ln>
        </p:spPr>
        <p:txBody>
          <a:bodyPr vert="horz" wrap="square" lIns="91257" tIns="45629" rIns="91257" bIns="45629" numCol="1" anchor="t" anchorCtr="0" compatLnSpc="1">
            <a:prstTxWarp prst="textNoShape">
              <a:avLst/>
            </a:prstTxWarp>
          </a:bodyPr>
          <a:lstStyle>
            <a:lvl1pPr algn="r" defTabSz="912813">
              <a:defRPr sz="1200">
                <a:latin typeface="Calibri" pitchFamily="34" charset="0"/>
              </a:defRPr>
            </a:lvl1pPr>
          </a:lstStyle>
          <a:p>
            <a:fld id="{E325389F-A25A-4FE8-8A78-71814EA58D56}" type="datetimeFigureOut">
              <a:rPr lang="en-US"/>
              <a:pPr/>
              <a:t>12/13/2011</a:t>
            </a:fld>
            <a:endParaRPr lang="en-GB"/>
          </a:p>
        </p:txBody>
      </p:sp>
      <p:sp>
        <p:nvSpPr>
          <p:cNvPr id="4" name="Slide Image Placeholder 3"/>
          <p:cNvSpPr>
            <a:spLocks noGrp="1" noRot="1" noChangeAspect="1"/>
          </p:cNvSpPr>
          <p:nvPr>
            <p:ph type="sldImg" idx="2"/>
          </p:nvPr>
        </p:nvSpPr>
        <p:spPr>
          <a:xfrm>
            <a:off x="912813" y="744538"/>
            <a:ext cx="4964112"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bwMode="auto">
          <a:xfrm>
            <a:off x="679450" y="4716463"/>
            <a:ext cx="5430838" cy="4468812"/>
          </a:xfrm>
          <a:prstGeom prst="rect">
            <a:avLst/>
          </a:prstGeom>
          <a:noFill/>
          <a:ln w="9525">
            <a:noFill/>
            <a:miter lim="800000"/>
            <a:headEnd/>
            <a:tailEnd/>
          </a:ln>
        </p:spPr>
        <p:txBody>
          <a:bodyPr vert="horz" wrap="square" lIns="91257" tIns="45629" rIns="91257" bIns="456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bwMode="auto">
          <a:xfrm>
            <a:off x="0" y="9431338"/>
            <a:ext cx="2941638" cy="496887"/>
          </a:xfrm>
          <a:prstGeom prst="rect">
            <a:avLst/>
          </a:prstGeom>
          <a:noFill/>
          <a:ln w="9525">
            <a:noFill/>
            <a:miter lim="800000"/>
            <a:headEnd/>
            <a:tailEnd/>
          </a:ln>
        </p:spPr>
        <p:txBody>
          <a:bodyPr vert="horz" wrap="square" lIns="91257" tIns="45629" rIns="91257" bIns="45629" numCol="1" anchor="b" anchorCtr="0" compatLnSpc="1">
            <a:prstTxWarp prst="textNoShape">
              <a:avLst/>
            </a:prstTxWarp>
          </a:bodyPr>
          <a:lstStyle>
            <a:lvl1pPr defTabSz="912813">
              <a:defRPr sz="1200">
                <a:latin typeface="Calibri" pitchFamily="34" charset="0"/>
              </a:defRPr>
            </a:lvl1pPr>
          </a:lstStyle>
          <a:p>
            <a:endParaRPr lang="en-GB"/>
          </a:p>
        </p:txBody>
      </p:sp>
      <p:sp>
        <p:nvSpPr>
          <p:cNvPr id="7" name="Slide Number Placeholder 6"/>
          <p:cNvSpPr>
            <a:spLocks noGrp="1"/>
          </p:cNvSpPr>
          <p:nvPr>
            <p:ph type="sldNum" sz="quarter" idx="5"/>
          </p:nvPr>
        </p:nvSpPr>
        <p:spPr bwMode="auto">
          <a:xfrm>
            <a:off x="3846513" y="9431338"/>
            <a:ext cx="2941637" cy="496887"/>
          </a:xfrm>
          <a:prstGeom prst="rect">
            <a:avLst/>
          </a:prstGeom>
          <a:noFill/>
          <a:ln w="9525">
            <a:noFill/>
            <a:miter lim="800000"/>
            <a:headEnd/>
            <a:tailEnd/>
          </a:ln>
        </p:spPr>
        <p:txBody>
          <a:bodyPr vert="horz" wrap="square" lIns="91257" tIns="45629" rIns="91257" bIns="45629" numCol="1" anchor="b" anchorCtr="0" compatLnSpc="1">
            <a:prstTxWarp prst="textNoShape">
              <a:avLst/>
            </a:prstTxWarp>
          </a:bodyPr>
          <a:lstStyle>
            <a:lvl1pPr algn="r" defTabSz="912813">
              <a:defRPr sz="1200">
                <a:latin typeface="Calibri" pitchFamily="34" charset="0"/>
              </a:defRPr>
            </a:lvl1pPr>
          </a:lstStyle>
          <a:p>
            <a:fld id="{C86EA7A7-608F-4F63-9116-24864374A079}"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p:txBody>
          <a:bodyPr/>
          <a:lstStyle/>
          <a:p>
            <a:pPr eaLnBrk="1" hangingPunct="1"/>
            <a:r>
              <a:rPr lang="en-GB" smtClean="0"/>
              <a:t>Before outlining the roles and responsibilities of the Health and Wellbeing Board I’d like to ask the question – how do we know what the health and wellbeing needs of the our population are?</a:t>
            </a:r>
          </a:p>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p:txBody>
          <a:bodyPr/>
          <a:lstStyle/>
          <a:p>
            <a:pPr eaLnBrk="1" hangingPunct="1">
              <a:spcBef>
                <a:spcPct val="0"/>
              </a:spcBef>
            </a:pPr>
            <a:r>
              <a:rPr lang="en-GB" smtClean="0"/>
              <a:t>There are a wide range of services and interventions available during this period for families and children. </a:t>
            </a:r>
          </a:p>
          <a:p>
            <a:pPr eaLnBrk="1" hangingPunct="1">
              <a:spcBef>
                <a:spcPct val="0"/>
              </a:spcBef>
            </a:pPr>
            <a:endParaRPr lang="en-GB" smtClean="0"/>
          </a:p>
          <a:p>
            <a:pPr eaLnBrk="1" hangingPunct="1">
              <a:spcBef>
                <a:spcPct val="0"/>
              </a:spcBef>
            </a:pPr>
            <a:r>
              <a:rPr lang="en-GB" smtClean="0"/>
              <a:t>Bringing the board together has started to highlight the strengths, weaknesses in current delivery and opportunities and barriers to making changes. </a:t>
            </a:r>
          </a:p>
          <a:p>
            <a:pPr eaLnBrk="1" hangingPunct="1">
              <a:spcBef>
                <a:spcPct val="0"/>
              </a:spcBef>
            </a:pPr>
            <a:endParaRPr lang="en-GB" smtClean="0"/>
          </a:p>
          <a:p>
            <a:pPr eaLnBrk="1" hangingPunct="1">
              <a:spcBef>
                <a:spcPct val="0"/>
              </a:spcBef>
            </a:pPr>
            <a:r>
              <a:rPr lang="en-GB" smtClean="0"/>
              <a:t>The role of the voluntary and community sector within this specific piece of work could involve consulting with young and new parent support and advocacy community groups. </a:t>
            </a:r>
          </a:p>
        </p:txBody>
      </p:sp>
      <p:sp>
        <p:nvSpPr>
          <p:cNvPr id="30723" name="Slide Number Placeholder 3"/>
          <p:cNvSpPr>
            <a:spLocks noGrp="1"/>
          </p:cNvSpPr>
          <p:nvPr>
            <p:ph type="sldNum" sz="quarter" idx="5"/>
          </p:nvPr>
        </p:nvSpPr>
        <p:spPr>
          <a:noFill/>
        </p:spPr>
        <p:txBody>
          <a:bodyPr/>
          <a:lstStyle/>
          <a:p>
            <a:fld id="{5ADA4C95-CF34-4646-8874-FBCA9C2CB0B7}" type="slidenum">
              <a:rPr lang="en-GB"/>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p:txBody>
          <a:bodyPr/>
          <a:lstStyle/>
          <a:p>
            <a:pPr eaLnBrk="1" hangingPunct="1">
              <a:spcBef>
                <a:spcPct val="0"/>
              </a:spcBef>
            </a:pPr>
            <a:r>
              <a:rPr lang="en-GB" smtClean="0"/>
              <a:t>As set out in the health and social care bill</a:t>
            </a:r>
          </a:p>
          <a:p>
            <a:pPr eaLnBrk="1" hangingPunct="1">
              <a:spcBef>
                <a:spcPct val="0"/>
              </a:spcBef>
            </a:pPr>
            <a:endParaRPr lang="en-GB" smtClean="0"/>
          </a:p>
          <a:p>
            <a:pPr eaLnBrk="1" hangingPunct="1">
              <a:spcBef>
                <a:spcPct val="0"/>
              </a:spcBef>
            </a:pPr>
            <a:r>
              <a:rPr lang="en-GB" smtClean="0"/>
              <a:t>The HWBB will be a statutory function of the Local Authority and is expected to increase democratic legitimacy in health. It will play a strategic coordinating role, joining up commissioning across the NHS, adult social care, children’s services, public health and other services that directly relate to health and wellbeing, in order to improve outcomes for the local population.</a:t>
            </a:r>
          </a:p>
          <a:p>
            <a:pPr eaLnBrk="1" hangingPunct="1">
              <a:spcBef>
                <a:spcPct val="0"/>
              </a:spcBef>
            </a:pPr>
            <a:endParaRPr lang="en-GB" smtClean="0"/>
          </a:p>
          <a:p>
            <a:pPr eaLnBrk="1" hangingPunct="1">
              <a:spcBef>
                <a:spcPct val="0"/>
              </a:spcBef>
            </a:pPr>
            <a:r>
              <a:rPr lang="en-GB" smtClean="0"/>
              <a:t>The work of the health and wellbeing board should be underpinned by the need described in the JSNA</a:t>
            </a:r>
          </a:p>
          <a:p>
            <a:pPr eaLnBrk="1" hangingPunct="1">
              <a:spcBef>
                <a:spcPct val="0"/>
              </a:spcBef>
            </a:pPr>
            <a:endParaRPr lang="en-GB" smtClean="0"/>
          </a:p>
        </p:txBody>
      </p:sp>
      <p:sp>
        <p:nvSpPr>
          <p:cNvPr id="14339" name="Slide Number Placeholder 3"/>
          <p:cNvSpPr>
            <a:spLocks noGrp="1"/>
          </p:cNvSpPr>
          <p:nvPr>
            <p:ph type="sldNum" sz="quarter" idx="5"/>
          </p:nvPr>
        </p:nvSpPr>
        <p:spPr>
          <a:noFill/>
        </p:spPr>
        <p:txBody>
          <a:bodyPr/>
          <a:lstStyle/>
          <a:p>
            <a:fld id="{2B0B6957-E7E1-4942-B95B-52A55F12F75A}" type="slidenum">
              <a:rPr lang="en-GB"/>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p:txBody>
          <a:bodyPr/>
          <a:lstStyle/>
          <a:p>
            <a:pPr eaLnBrk="1" hangingPunct="1"/>
            <a:endParaRPr lang="en-GB" smtClean="0"/>
          </a:p>
        </p:txBody>
      </p:sp>
      <p:sp>
        <p:nvSpPr>
          <p:cNvPr id="4" name="Slide Number Placeholder 3"/>
          <p:cNvSpPr>
            <a:spLocks noGrp="1"/>
          </p:cNvSpPr>
          <p:nvPr>
            <p:ph type="sldNum" sz="quarter" idx="5"/>
          </p:nvPr>
        </p:nvSpPr>
        <p:spPr>
          <a:noFill/>
        </p:spPr>
        <p:txBody>
          <a:bodyPr/>
          <a:lstStyle/>
          <a:p>
            <a:fld id="{C88FDEC7-5C56-4BF5-B60D-223375ADBA8D}" type="slidenum">
              <a:rPr lang="en-GB"/>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p:txBody>
          <a:bodyPr/>
          <a:lstStyle/>
          <a:p>
            <a:pPr eaLnBrk="1" hangingPunct="1">
              <a:spcBef>
                <a:spcPct val="0"/>
              </a:spcBef>
              <a:buFontTx/>
              <a:buChar char="-"/>
            </a:pPr>
            <a:r>
              <a:rPr lang="en-GB" smtClean="0"/>
              <a:t>In Islington representation from the Islington CCG includes:</a:t>
            </a:r>
          </a:p>
          <a:p>
            <a:pPr eaLnBrk="1" hangingPunct="1">
              <a:spcBef>
                <a:spcPct val="0"/>
              </a:spcBef>
            </a:pPr>
            <a:endParaRPr lang="en-GB" smtClean="0"/>
          </a:p>
          <a:p>
            <a:pPr eaLnBrk="1" hangingPunct="1">
              <a:spcBef>
                <a:spcPct val="0"/>
              </a:spcBef>
              <a:buFontTx/>
              <a:buChar char="-"/>
            </a:pPr>
            <a:r>
              <a:rPr lang="en-GB" smtClean="0"/>
              <a:t>Membership from all key partners including the Chair and Co-Vice Chair of the Islington CCG and the LMC representative.</a:t>
            </a:r>
          </a:p>
          <a:p>
            <a:pPr eaLnBrk="1" hangingPunct="1"/>
            <a:endParaRPr lang="en-GB" smtClean="0"/>
          </a:p>
        </p:txBody>
      </p:sp>
      <p:sp>
        <p:nvSpPr>
          <p:cNvPr id="4" name="Slide Number Placeholder 3"/>
          <p:cNvSpPr>
            <a:spLocks noGrp="1"/>
          </p:cNvSpPr>
          <p:nvPr>
            <p:ph type="sldNum" sz="quarter" idx="5"/>
          </p:nvPr>
        </p:nvSpPr>
        <p:spPr>
          <a:noFill/>
        </p:spPr>
        <p:txBody>
          <a:bodyPr/>
          <a:lstStyle/>
          <a:p>
            <a:fld id="{9C25171B-A4D0-40E2-8D51-A8903497DDD9}" type="slidenum">
              <a:rPr lang="en-GB"/>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p:txBody>
          <a:bodyPr/>
          <a:lstStyle/>
          <a:p>
            <a:pPr eaLnBrk="1" hangingPunct="1">
              <a:spcBef>
                <a:spcPct val="0"/>
              </a:spcBef>
            </a:pPr>
            <a:r>
              <a:rPr lang="en-GB" smtClean="0"/>
              <a:t>Overall responsibility for the HWB lays wit the local authority and board members will be held to account through different avenues.</a:t>
            </a:r>
          </a:p>
          <a:p>
            <a:pPr eaLnBrk="1" hangingPunct="1">
              <a:spcBef>
                <a:spcPct val="0"/>
              </a:spcBef>
            </a:pPr>
            <a:endParaRPr lang="en-GB" smtClean="0"/>
          </a:p>
          <a:p>
            <a:pPr eaLnBrk="1" hangingPunct="1">
              <a:spcBef>
                <a:spcPct val="0"/>
              </a:spcBef>
            </a:pPr>
            <a:r>
              <a:rPr lang="en-GB" smtClean="0"/>
              <a:t>However they will be brought together and work collaboratively to address identified need and priority actions outlined in the JHWS.</a:t>
            </a:r>
          </a:p>
        </p:txBody>
      </p:sp>
      <p:sp>
        <p:nvSpPr>
          <p:cNvPr id="20483" name="Slide Number Placeholder 3"/>
          <p:cNvSpPr>
            <a:spLocks noGrp="1"/>
          </p:cNvSpPr>
          <p:nvPr>
            <p:ph type="sldNum" sz="quarter" idx="5"/>
          </p:nvPr>
        </p:nvSpPr>
        <p:spPr>
          <a:noFill/>
        </p:spPr>
        <p:txBody>
          <a:bodyPr/>
          <a:lstStyle/>
          <a:p>
            <a:fld id="{5C70141B-CE58-4424-B2D5-E15E681F76D5}" type="slidenum">
              <a:rPr lang="en-GB"/>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p:txBody>
          <a:bodyPr/>
          <a:lstStyle/>
          <a:p>
            <a:pPr eaLnBrk="1" hangingPunct="1">
              <a:spcBef>
                <a:spcPct val="0"/>
              </a:spcBef>
            </a:pPr>
            <a:endParaRPr lang="en-GB" smtClean="0"/>
          </a:p>
          <a:p>
            <a:pPr eaLnBrk="1" hangingPunct="1">
              <a:spcBef>
                <a:spcPct val="0"/>
              </a:spcBef>
            </a:pPr>
            <a:r>
              <a:rPr lang="en-GB" smtClean="0"/>
              <a:t> </a:t>
            </a:r>
          </a:p>
          <a:p>
            <a:pPr eaLnBrk="1" hangingPunct="1">
              <a:spcBef>
                <a:spcPct val="0"/>
              </a:spcBef>
            </a:pPr>
            <a:endParaRPr lang="en-GB" smtClean="0"/>
          </a:p>
          <a:p>
            <a:pPr eaLnBrk="1" hangingPunct="1">
              <a:spcBef>
                <a:spcPct val="0"/>
              </a:spcBef>
            </a:pPr>
            <a:endParaRPr lang="en-GB" smtClean="0"/>
          </a:p>
        </p:txBody>
      </p:sp>
      <p:sp>
        <p:nvSpPr>
          <p:cNvPr id="17411" name="Slide Number Placeholder 3"/>
          <p:cNvSpPr>
            <a:spLocks noGrp="1"/>
          </p:cNvSpPr>
          <p:nvPr>
            <p:ph type="sldNum" sz="quarter" idx="5"/>
          </p:nvPr>
        </p:nvSpPr>
        <p:spPr>
          <a:noFill/>
        </p:spPr>
        <p:txBody>
          <a:bodyPr/>
          <a:lstStyle/>
          <a:p>
            <a:fld id="{8A1ADFC6-4728-4785-BD26-F232F34296F9}" type="slidenum">
              <a:rPr lang="en-GB"/>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p:txBody>
          <a:bodyPr/>
          <a:lstStyle/>
          <a:p>
            <a:pPr eaLnBrk="1" hangingPunct="1">
              <a:spcBef>
                <a:spcPct val="0"/>
              </a:spcBef>
            </a:pPr>
            <a:r>
              <a:rPr lang="en-GB" smtClean="0"/>
              <a:t>Although the Islington HWB is in it’s infancy it is being developed on the back of strong existing partnerships between the voluntary sector, council,  local NHS and primary care. At a recent development day board members were explicit in the need to build on these relationships whilst learning from the past and maintaining links across organisations as sectors continue to scale up.</a:t>
            </a:r>
          </a:p>
          <a:p>
            <a:pPr eaLnBrk="1" hangingPunct="1">
              <a:spcBef>
                <a:spcPct val="0"/>
              </a:spcBef>
              <a:buFontTx/>
              <a:buChar char="-"/>
            </a:pPr>
            <a:endParaRPr lang="en-GB" smtClean="0"/>
          </a:p>
          <a:p>
            <a:pPr eaLnBrk="1" hangingPunct="1">
              <a:spcBef>
                <a:spcPct val="0"/>
              </a:spcBef>
            </a:pPr>
            <a:r>
              <a:rPr lang="en-GB" smtClean="0"/>
              <a:t>They acknowledged the unique opportunities the board provided for cross fertilisation of knowledge and skills to work with common intent to improve Health and wellbeing outcomes in Islington.</a:t>
            </a:r>
          </a:p>
          <a:p>
            <a:pPr eaLnBrk="1" hangingPunct="1">
              <a:spcBef>
                <a:spcPct val="0"/>
              </a:spcBef>
            </a:pPr>
            <a:endParaRPr lang="en-GB" smtClean="0"/>
          </a:p>
          <a:p>
            <a:pPr eaLnBrk="1" hangingPunct="1">
              <a:spcBef>
                <a:spcPct val="0"/>
              </a:spcBef>
            </a:pPr>
            <a:r>
              <a:rPr lang="en-GB" smtClean="0"/>
              <a:t>The board have also set four over arching health and well being priorities for Islington. </a:t>
            </a:r>
          </a:p>
          <a:p>
            <a:pPr eaLnBrk="1" hangingPunct="1">
              <a:spcBef>
                <a:spcPct val="0"/>
              </a:spcBef>
            </a:pPr>
            <a:endParaRPr lang="en-GB" smtClean="0"/>
          </a:p>
          <a:p>
            <a:pPr eaLnBrk="1" hangingPunct="1">
              <a:spcBef>
                <a:spcPct val="0"/>
              </a:spcBef>
            </a:pPr>
            <a:endParaRPr lang="en-GB" smtClean="0"/>
          </a:p>
          <a:p>
            <a:pPr eaLnBrk="1" hangingPunct="1">
              <a:spcBef>
                <a:spcPct val="0"/>
              </a:spcBef>
            </a:pPr>
            <a:endParaRPr lang="en-GB" smtClean="0"/>
          </a:p>
          <a:p>
            <a:pPr eaLnBrk="1" hangingPunct="1">
              <a:spcBef>
                <a:spcPct val="0"/>
              </a:spcBef>
            </a:pPr>
            <a:endParaRPr lang="en-GB" smtClean="0"/>
          </a:p>
        </p:txBody>
      </p:sp>
      <p:sp>
        <p:nvSpPr>
          <p:cNvPr id="22531" name="Slide Number Placeholder 3"/>
          <p:cNvSpPr>
            <a:spLocks noGrp="1"/>
          </p:cNvSpPr>
          <p:nvPr>
            <p:ph type="sldNum" sz="quarter" idx="5"/>
          </p:nvPr>
        </p:nvSpPr>
        <p:spPr>
          <a:noFill/>
        </p:spPr>
        <p:txBody>
          <a:bodyPr/>
          <a:lstStyle/>
          <a:p>
            <a:fld id="{2E638F47-1F0E-4B19-9996-00C72CB853F5}" type="slidenum">
              <a:rPr lang="en-GB"/>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p:txBody>
          <a:bodyPr/>
          <a:lstStyle/>
          <a:p>
            <a:pPr eaLnBrk="1" hangingPunct="1">
              <a:spcBef>
                <a:spcPct val="0"/>
              </a:spcBef>
              <a:buFontTx/>
              <a:buChar char="-"/>
            </a:pPr>
            <a:r>
              <a:rPr lang="en-GB" smtClean="0"/>
              <a:t>The over arching priorities are:</a:t>
            </a:r>
          </a:p>
          <a:p>
            <a:pPr lvl="1" eaLnBrk="1" hangingPunct="1">
              <a:spcBef>
                <a:spcPct val="0"/>
              </a:spcBef>
              <a:buFontTx/>
              <a:buChar char="-"/>
            </a:pPr>
            <a:r>
              <a:rPr lang="en-GB" smtClean="0"/>
              <a:t>Ensuring every child has the best start in life</a:t>
            </a:r>
          </a:p>
          <a:p>
            <a:pPr lvl="1" eaLnBrk="1" hangingPunct="1">
              <a:spcBef>
                <a:spcPct val="0"/>
              </a:spcBef>
              <a:buFontTx/>
              <a:buChar char="-"/>
            </a:pPr>
            <a:r>
              <a:rPr lang="en-GB" smtClean="0"/>
              <a:t>Preventing and managing long term conditions</a:t>
            </a:r>
          </a:p>
          <a:p>
            <a:pPr lvl="1" eaLnBrk="1" hangingPunct="1">
              <a:spcBef>
                <a:spcPct val="0"/>
              </a:spcBef>
              <a:buFontTx/>
              <a:buChar char="-"/>
            </a:pPr>
            <a:r>
              <a:rPr lang="en-GB" smtClean="0"/>
              <a:t>Improving mental health and wellbeing.</a:t>
            </a:r>
          </a:p>
          <a:p>
            <a:pPr lvl="1" eaLnBrk="1" hangingPunct="1">
              <a:spcBef>
                <a:spcPct val="0"/>
              </a:spcBef>
            </a:pPr>
            <a:endParaRPr lang="en-GB" smtClean="0"/>
          </a:p>
          <a:p>
            <a:pPr eaLnBrk="1" hangingPunct="1">
              <a:spcBef>
                <a:spcPct val="0"/>
              </a:spcBef>
            </a:pPr>
            <a:r>
              <a:rPr lang="en-GB" smtClean="0"/>
              <a:t>Three are explicitly based on an understanding and assessment of population health need. The priorities are based on evidence within the Islington JSNA that have been informed by the work with the voluntary and community sector through targeted focus groups/calls for evidence and residential questionnaires.</a:t>
            </a:r>
          </a:p>
          <a:p>
            <a:pPr eaLnBrk="1" hangingPunct="1">
              <a:spcBef>
                <a:spcPct val="0"/>
              </a:spcBef>
            </a:pPr>
            <a:endParaRPr lang="en-GB" smtClean="0"/>
          </a:p>
          <a:p>
            <a:pPr eaLnBrk="1" hangingPunct="1">
              <a:spcBef>
                <a:spcPct val="0"/>
              </a:spcBef>
            </a:pPr>
            <a:endParaRPr lang="en-GB" smtClean="0"/>
          </a:p>
          <a:p>
            <a:pPr eaLnBrk="1" hangingPunct="1">
              <a:spcBef>
                <a:spcPct val="0"/>
              </a:spcBef>
            </a:pPr>
            <a:r>
              <a:rPr lang="en-GB" smtClean="0"/>
              <a:t>The fourth, no less important priority reflects the need to address the unprecedented financial challenge facing Islington and the other boroughs across NCL, as well as the need to drive up and reduce variation in the quality of local services. </a:t>
            </a:r>
          </a:p>
          <a:p>
            <a:pPr eaLnBrk="1" hangingPunct="1">
              <a:spcBef>
                <a:spcPct val="0"/>
              </a:spcBef>
            </a:pPr>
            <a:endParaRPr lang="en-GB" smtClean="0"/>
          </a:p>
          <a:p>
            <a:pPr eaLnBrk="1" hangingPunct="1">
              <a:spcBef>
                <a:spcPct val="0"/>
              </a:spcBef>
            </a:pPr>
            <a:r>
              <a:rPr lang="en-GB" smtClean="0"/>
              <a:t>It is hoped that, through the elucidation of three overarching priorities firmly rooted in population health need, a clear focus on improving health and addressing health inequalities will be sustained. </a:t>
            </a:r>
          </a:p>
          <a:p>
            <a:pPr lvl="1" eaLnBrk="1" hangingPunct="1">
              <a:spcBef>
                <a:spcPct val="0"/>
              </a:spcBef>
              <a:buFontTx/>
              <a:buChar char="-"/>
            </a:pPr>
            <a:endParaRPr lang="en-GB" smtClean="0"/>
          </a:p>
        </p:txBody>
      </p:sp>
      <p:sp>
        <p:nvSpPr>
          <p:cNvPr id="24579" name="Slide Number Placeholder 3"/>
          <p:cNvSpPr>
            <a:spLocks noGrp="1"/>
          </p:cNvSpPr>
          <p:nvPr>
            <p:ph type="sldNum" sz="quarter" idx="5"/>
          </p:nvPr>
        </p:nvSpPr>
        <p:spPr>
          <a:noFill/>
        </p:spPr>
        <p:txBody>
          <a:bodyPr/>
          <a:lstStyle/>
          <a:p>
            <a:fld id="{C6BF24A0-F137-4E55-B4F8-DA868416A818}" type="slidenum">
              <a:rPr lang="en-GB"/>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p:txBody>
          <a:bodyPr/>
          <a:lstStyle/>
          <a:p>
            <a:pPr eaLnBrk="1" hangingPunct="1">
              <a:spcBef>
                <a:spcPct val="0"/>
              </a:spcBef>
              <a:buFontTx/>
              <a:buChar char="-"/>
            </a:pPr>
            <a:r>
              <a:rPr lang="en-GB" smtClean="0"/>
              <a:t>The board have agreed to initially focus work under the priority area – Ensuring Every Child Has the Best Start in Life – around the First 21 Months of Life. </a:t>
            </a:r>
          </a:p>
          <a:p>
            <a:pPr eaLnBrk="1" hangingPunct="1">
              <a:spcBef>
                <a:spcPct val="0"/>
              </a:spcBef>
              <a:buFontTx/>
              <a:buChar char="-"/>
            </a:pPr>
            <a:endParaRPr lang="en-GB" smtClean="0"/>
          </a:p>
          <a:p>
            <a:pPr eaLnBrk="1" hangingPunct="1">
              <a:spcBef>
                <a:spcPct val="0"/>
              </a:spcBef>
              <a:buFontTx/>
              <a:buChar char="-"/>
            </a:pPr>
            <a:r>
              <a:rPr lang="en-GB" smtClean="0"/>
              <a:t>Focusing on one area will enable the board to develop and evaluate ways of working and joint approaches that can then be taken across breadth covered by the priorities highlighted.</a:t>
            </a:r>
          </a:p>
          <a:p>
            <a:pPr eaLnBrk="1" hangingPunct="1">
              <a:spcBef>
                <a:spcPct val="0"/>
              </a:spcBef>
            </a:pPr>
            <a:endParaRPr lang="en-GB" smtClean="0"/>
          </a:p>
          <a:p>
            <a:pPr eaLnBrk="1" hangingPunct="1">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3286125" y="6491288"/>
            <a:ext cx="2571750" cy="366712"/>
          </a:xfrm>
          <a:prstGeom prst="rect">
            <a:avLst/>
          </a:prstGeom>
          <a:noFill/>
          <a:ln w="9525">
            <a:noFill/>
            <a:miter lim="800000"/>
            <a:headEnd/>
            <a:tailEnd/>
          </a:ln>
        </p:spPr>
        <p:txBody>
          <a:bodyPr>
            <a:spAutoFit/>
          </a:bodyPr>
          <a:lstStyle/>
          <a:p>
            <a:pPr fontAlgn="auto">
              <a:spcBef>
                <a:spcPct val="20000"/>
              </a:spcBef>
              <a:spcAft>
                <a:spcPts val="0"/>
              </a:spcAft>
              <a:defRPr/>
            </a:pPr>
            <a:r>
              <a:rPr lang="en-GB" b="1">
                <a:solidFill>
                  <a:srgbClr val="007AC2"/>
                </a:solidFill>
                <a:latin typeface="+mn-lt"/>
                <a:cs typeface="Arial" charset="0"/>
              </a:rPr>
              <a:t>www.ncl.nhs.uk</a:t>
            </a:r>
          </a:p>
        </p:txBody>
      </p:sp>
      <p:pic>
        <p:nvPicPr>
          <p:cNvPr id="5" name="Picture 21" descr="map.PNG"/>
          <p:cNvPicPr>
            <a:picLocks noChangeAspect="1"/>
          </p:cNvPicPr>
          <p:nvPr/>
        </p:nvPicPr>
        <p:blipFill>
          <a:blip r:embed="rId2"/>
          <a:stretch>
            <a:fillRect/>
          </a:stretch>
        </p:blipFill>
        <p:spPr>
          <a:xfrm>
            <a:off x="152400" y="125413"/>
            <a:ext cx="990600" cy="1090612"/>
          </a:xfrm>
          <a:prstGeom prst="rect">
            <a:avLst/>
          </a:prstGeom>
          <a:solidFill>
            <a:schemeClr val="accent1">
              <a:alpha val="29000"/>
            </a:schemeClr>
          </a:solidFill>
          <a:ln>
            <a:noFill/>
          </a:ln>
          <a:effectLst>
            <a:outerShdw blurRad="50800" dist="50800" dir="5400000" algn="ctr" rotWithShape="0">
              <a:srgbClr val="000000">
                <a:alpha val="19000"/>
              </a:srgbClr>
            </a:outerShdw>
          </a:effectLst>
        </p:spPr>
      </p:pic>
      <p:pic>
        <p:nvPicPr>
          <p:cNvPr id="6" name="Picture 2" descr="ISL_Logo_Black"/>
          <p:cNvPicPr>
            <a:picLocks noChangeAspect="1" noChangeArrowheads="1"/>
          </p:cNvPicPr>
          <p:nvPr userDrawn="1"/>
        </p:nvPicPr>
        <p:blipFill>
          <a:blip r:embed="rId3"/>
          <a:srcRect/>
          <a:stretch>
            <a:fillRect/>
          </a:stretch>
        </p:blipFill>
        <p:spPr bwMode="auto">
          <a:xfrm>
            <a:off x="6748463" y="381000"/>
            <a:ext cx="2090737" cy="346075"/>
          </a:xfrm>
          <a:prstGeom prst="rect">
            <a:avLst/>
          </a:prstGeom>
          <a:noFill/>
          <a:ln w="9525">
            <a:noFill/>
            <a:miter lim="800000"/>
            <a:headEnd/>
            <a:tailEnd/>
          </a:ln>
        </p:spPr>
      </p:pic>
      <p:sp>
        <p:nvSpPr>
          <p:cNvPr id="9232" name="Rectangle 16"/>
          <p:cNvSpPr>
            <a:spLocks noGrp="1" noChangeArrowheads="1"/>
          </p:cNvSpPr>
          <p:nvPr>
            <p:ph type="ctrTitle" sz="quarter"/>
          </p:nvPr>
        </p:nvSpPr>
        <p:spPr>
          <a:xfrm>
            <a:off x="153835" y="1857364"/>
            <a:ext cx="8836331" cy="1643074"/>
          </a:xfrm>
          <a:prstGeom prst="rect">
            <a:avLst/>
          </a:prstGeom>
          <a:noFill/>
          <a:ln w="28575" algn="ctr">
            <a:solidFill>
              <a:srgbClr val="0072BC"/>
            </a:solidFill>
            <a:miter lim="800000"/>
            <a:headEnd/>
            <a:tailEnd/>
          </a:ln>
        </p:spPr>
        <p:txBody>
          <a:bodyPr wrap="none"/>
          <a:lstStyle>
            <a:lvl1pPr algn="ctr" rtl="0" fontAlgn="base">
              <a:spcBef>
                <a:spcPct val="0"/>
              </a:spcBef>
              <a:spcAft>
                <a:spcPct val="0"/>
              </a:spcAft>
              <a:defRPr lang="en-GB" sz="4400" kern="1200" dirty="0">
                <a:solidFill>
                  <a:schemeClr val="tx1"/>
                </a:solidFill>
                <a:latin typeface="Microsoft Sans Serif" pitchFamily="34" charset="0"/>
                <a:ea typeface="+mn-ea"/>
                <a:cs typeface="Microsoft Sans Serif" pitchFamily="34" charset="0"/>
              </a:defRPr>
            </a:lvl1pPr>
          </a:lstStyle>
          <a:p>
            <a:r>
              <a:rPr lang="en-US" smtClean="0"/>
              <a:t>Click to edit Master title style</a:t>
            </a:r>
            <a:endParaRPr lang="en-GB" dirty="0"/>
          </a:p>
        </p:txBody>
      </p:sp>
      <p:sp>
        <p:nvSpPr>
          <p:cNvPr id="20" name="Content Placeholder 19"/>
          <p:cNvSpPr>
            <a:spLocks noGrp="1"/>
          </p:cNvSpPr>
          <p:nvPr>
            <p:ph sz="quarter" idx="10"/>
          </p:nvPr>
        </p:nvSpPr>
        <p:spPr>
          <a:xfrm>
            <a:off x="153866" y="3643313"/>
            <a:ext cx="8836269" cy="2786062"/>
          </a:xfrm>
        </p:spPr>
        <p:txBody>
          <a:bodyPr/>
          <a:lstStyle>
            <a:lvl1pPr>
              <a:buNone/>
              <a:defRPr sz="2800"/>
            </a:lvl1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981200"/>
            <a:ext cx="3810000" cy="375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0713" y="1981200"/>
            <a:ext cx="3810000" cy="375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0788" y="908050"/>
            <a:ext cx="1943100" cy="482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908050"/>
            <a:ext cx="5680075" cy="482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Content Placeholder 2"/>
          <p:cNvSpPr>
            <a:spLocks noGrp="1"/>
          </p:cNvSpPr>
          <p:nvPr>
            <p:ph idx="1"/>
          </p:nvPr>
        </p:nvSpPr>
        <p:spPr>
          <a:xfrm>
            <a:off x="179387" y="1214423"/>
            <a:ext cx="8810778" cy="4786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Title 6"/>
          <p:cNvSpPr>
            <a:spLocks noGrp="1"/>
          </p:cNvSpPr>
          <p:nvPr>
            <p:ph type="title"/>
          </p:nvPr>
        </p:nvSpPr>
        <p:spPr>
          <a:xfrm>
            <a:off x="1142976" y="133322"/>
            <a:ext cx="7847189" cy="795349"/>
          </a:xfrm>
        </p:spPr>
        <p:txBody>
          <a:bodyPr/>
          <a:lstStyle/>
          <a:p>
            <a:r>
              <a:rPr lang="en-US" smtClean="0"/>
              <a:t>Click to edit Master title style</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71488" y="908050"/>
            <a:ext cx="7772400" cy="8445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68313" y="1981200"/>
            <a:ext cx="7772400" cy="3752850"/>
          </a:xfrm>
        </p:spPr>
        <p:txBody>
          <a:bodyPr/>
          <a:lstStyle/>
          <a:p>
            <a:pPr lvl="0"/>
            <a:r>
              <a:rPr lang="en-US" noProof="0" smtClean="0"/>
              <a:t>Click icon to add table</a:t>
            </a:r>
            <a:endParaRPr lang="en-GB"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Graph &amp;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00763" y="1214423"/>
            <a:ext cx="2963853" cy="5072101"/>
          </a:xfrm>
        </p:spPr>
        <p:txBody>
          <a:bodyPr/>
          <a:lstStyle>
            <a:lvl1pPr marL="180975" indent="-180975">
              <a:defRPr sz="1600" b="0">
                <a:latin typeface="Arial" pitchFamily="34" charset="0"/>
                <a:cs typeface="Arial" pitchFamily="34" charset="0"/>
              </a:defRPr>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Content Placeholder 2"/>
          <p:cNvSpPr>
            <a:spLocks noGrp="1"/>
          </p:cNvSpPr>
          <p:nvPr>
            <p:ph idx="10"/>
          </p:nvPr>
        </p:nvSpPr>
        <p:spPr>
          <a:xfrm>
            <a:off x="179388" y="1214423"/>
            <a:ext cx="5715040" cy="50721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681376" y="3500438"/>
            <a:ext cx="7847190" cy="2093905"/>
          </a:xfrm>
        </p:spPr>
        <p:txBody>
          <a:bodyPr/>
          <a:lstStyle>
            <a:lvl1pPr marL="0" indent="0">
              <a:buNone/>
              <a:defRPr sz="2400" b="0"/>
            </a:lvl1pPr>
            <a:lvl2pPr>
              <a:buFont typeface="Wingdings" pitchFamily="2" charset="2"/>
              <a:buChar char="§"/>
              <a:defRPr sz="2000"/>
            </a:lvl2pPr>
            <a:lvl3pPr>
              <a:buFont typeface="Arial" pitchFamily="34" charset="0"/>
              <a:buChar char="•"/>
              <a:defRPr/>
            </a:lvl3pPr>
          </a:lstStyle>
          <a:p>
            <a:pPr lvl="0"/>
            <a:r>
              <a:rPr lang="en-US" smtClean="0"/>
              <a:t>Click to edit Master text styles</a:t>
            </a:r>
          </a:p>
          <a:p>
            <a:pPr lvl="1"/>
            <a:r>
              <a:rPr lang="en-US" smtClean="0"/>
              <a:t>Second level</a:t>
            </a:r>
          </a:p>
        </p:txBody>
      </p:sp>
      <p:sp>
        <p:nvSpPr>
          <p:cNvPr id="7" name="Title 6"/>
          <p:cNvSpPr>
            <a:spLocks noGrp="1"/>
          </p:cNvSpPr>
          <p:nvPr>
            <p:ph type="title"/>
          </p:nvPr>
        </p:nvSpPr>
        <p:spPr>
          <a:xfrm>
            <a:off x="681376" y="2571745"/>
            <a:ext cx="7847190" cy="928693"/>
          </a:xfrm>
        </p:spPr>
        <p:txBody>
          <a:bodyPr/>
          <a:lstStyle>
            <a:lvl1pPr>
              <a:defRPr lang="en-US" sz="3000" b="1" cap="all" baseline="0" smtClean="0">
                <a:solidFill>
                  <a:schemeClr val="tx1"/>
                </a:solidFill>
                <a:latin typeface="Arial" pitchFamily="34" charset="0"/>
                <a:ea typeface="+mn-ea"/>
                <a:cs typeface="+mn-cs"/>
              </a:defRPr>
            </a:lvl1pPr>
          </a:lstStyle>
          <a:p>
            <a:r>
              <a:rPr lang="en-US"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9389" y="1285860"/>
            <a:ext cx="4316412" cy="4714908"/>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3" y="1285860"/>
            <a:ext cx="4316413" cy="4714908"/>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778" y="1214423"/>
            <a:ext cx="4220337" cy="50006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778" y="1857366"/>
            <a:ext cx="4220337" cy="414340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703886" y="1214423"/>
            <a:ext cx="4239604" cy="500067"/>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3886" y="1857365"/>
            <a:ext cx="4239604" cy="414340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B9D300"/>
        </a:solidFill>
        <a:effectLst/>
      </p:bgPr>
    </p:bg>
    <p:spTree>
      <p:nvGrpSpPr>
        <p:cNvPr id="1" name=""/>
        <p:cNvGrpSpPr/>
        <p:nvPr/>
      </p:nvGrpSpPr>
      <p:grpSpPr>
        <a:xfrm>
          <a:off x="0" y="0"/>
          <a:ext cx="0" cy="0"/>
          <a:chOff x="0" y="0"/>
          <a:chExt cx="0" cy="0"/>
        </a:xfrm>
      </p:grpSpPr>
      <p:pic>
        <p:nvPicPr>
          <p:cNvPr id="4" name="Picture 12" descr="ISL_Logo_Black+LtGreen"/>
          <p:cNvPicPr>
            <a:picLocks noChangeAspect="1" noChangeArrowheads="1"/>
          </p:cNvPicPr>
          <p:nvPr/>
        </p:nvPicPr>
        <p:blipFill>
          <a:blip r:embed="rId2"/>
          <a:srcRect/>
          <a:stretch>
            <a:fillRect/>
          </a:stretch>
        </p:blipFill>
        <p:spPr bwMode="auto">
          <a:xfrm>
            <a:off x="5943600" y="608013"/>
            <a:ext cx="2774950" cy="458787"/>
          </a:xfrm>
          <a:prstGeom prst="rect">
            <a:avLst/>
          </a:prstGeom>
          <a:noFill/>
          <a:ln w="9525">
            <a:noFill/>
            <a:miter lim="800000"/>
            <a:headEnd/>
            <a:tailEnd/>
          </a:ln>
        </p:spPr>
      </p:pic>
      <p:pic>
        <p:nvPicPr>
          <p:cNvPr id="5" name="Picture 14" descr="threadTitle"/>
          <p:cNvPicPr>
            <a:picLocks noChangeAspect="1" noChangeArrowheads="1"/>
          </p:cNvPicPr>
          <p:nvPr/>
        </p:nvPicPr>
        <p:blipFill>
          <a:blip r:embed="rId3"/>
          <a:srcRect/>
          <a:stretch>
            <a:fillRect/>
          </a:stretch>
        </p:blipFill>
        <p:spPr bwMode="auto">
          <a:xfrm>
            <a:off x="0" y="5157788"/>
            <a:ext cx="9144000" cy="1371600"/>
          </a:xfrm>
          <a:prstGeom prst="rect">
            <a:avLst/>
          </a:prstGeom>
          <a:noFill/>
          <a:ln w="9525">
            <a:noFill/>
            <a:miter lim="800000"/>
            <a:headEnd/>
            <a:tailEnd/>
          </a:ln>
        </p:spPr>
      </p:pic>
      <p:sp>
        <p:nvSpPr>
          <p:cNvPr id="11266" name="Rectangle 2"/>
          <p:cNvSpPr>
            <a:spLocks noGrp="1" noChangeArrowheads="1"/>
          </p:cNvSpPr>
          <p:nvPr>
            <p:ph type="ctrTitle"/>
          </p:nvPr>
        </p:nvSpPr>
        <p:spPr>
          <a:xfrm>
            <a:off x="471488" y="2205038"/>
            <a:ext cx="7772400" cy="503237"/>
          </a:xfrm>
        </p:spPr>
        <p:txBody>
          <a:bodyPr/>
          <a:lstStyle>
            <a:lvl1pPr>
              <a:defRPr>
                <a:solidFill>
                  <a:schemeClr val="tx1"/>
                </a:solidFill>
              </a:defRPr>
            </a:lvl1pPr>
          </a:lstStyle>
          <a:p>
            <a:r>
              <a:rPr lang="en-US" smtClean="0"/>
              <a:t>Click to edit Master title style</a:t>
            </a:r>
            <a:endParaRPr lang="en-GB"/>
          </a:p>
        </p:txBody>
      </p:sp>
      <p:sp>
        <p:nvSpPr>
          <p:cNvPr id="11267" name="Rectangle 3"/>
          <p:cNvSpPr>
            <a:spLocks noGrp="1" noChangeArrowheads="1"/>
          </p:cNvSpPr>
          <p:nvPr>
            <p:ph type="subTitle" idx="1"/>
          </p:nvPr>
        </p:nvSpPr>
        <p:spPr>
          <a:xfrm>
            <a:off x="468313" y="2781300"/>
            <a:ext cx="7775575" cy="503238"/>
          </a:xfrm>
        </p:spPr>
        <p:txBody>
          <a:bodyPr/>
          <a:lstStyle>
            <a:lvl1pPr marL="0" indent="0">
              <a:buFontTx/>
              <a:buNone/>
              <a:defRPr sz="2400">
                <a:solidFill>
                  <a:schemeClr val="bg1"/>
                </a:solidFill>
              </a:defRPr>
            </a:lvl1pPr>
          </a:lstStyle>
          <a:p>
            <a:r>
              <a:rPr lang="en-US" smtClean="0"/>
              <a:t>Click to edit Master subtitle style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5.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body" idx="1"/>
          </p:nvPr>
        </p:nvSpPr>
        <p:spPr bwMode="auto">
          <a:xfrm>
            <a:off x="203200" y="1214438"/>
            <a:ext cx="8786813" cy="4786312"/>
          </a:xfrm>
          <a:prstGeom prst="rect">
            <a:avLst/>
          </a:prstGeom>
          <a:noFill/>
          <a:ln w="9525">
            <a:noFill/>
            <a:miter lim="800000"/>
            <a:headEnd/>
            <a:tailEnd/>
          </a:ln>
        </p:spPr>
        <p:txBody>
          <a:bodyPr vert="horz" wrap="square" lIns="91440" tIns="82800" rIns="91440" bIns="8280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5" name="Slide Number Placeholder 11"/>
          <p:cNvSpPr txBox="1">
            <a:spLocks/>
          </p:cNvSpPr>
          <p:nvPr/>
        </p:nvSpPr>
        <p:spPr>
          <a:xfrm>
            <a:off x="3214688" y="6532563"/>
            <a:ext cx="2100262" cy="214312"/>
          </a:xfrm>
          <a:prstGeom prst="rect">
            <a:avLst/>
          </a:prstGeom>
          <a:noFill/>
        </p:spPr>
        <p:txBody>
          <a:bodyPr/>
          <a:lstStyle/>
          <a:p>
            <a:pPr algn="ctr">
              <a:defRPr/>
            </a:pPr>
            <a:fld id="{17A5E706-FA12-4874-AC5D-1BBABE8CC530}" type="slidenum">
              <a:rPr lang="en-GB" sz="1000" b="1">
                <a:solidFill>
                  <a:srgbClr val="0072BC"/>
                </a:solidFill>
              </a:rPr>
              <a:pPr algn="ctr">
                <a:defRPr/>
              </a:pPr>
              <a:t>‹#›</a:t>
            </a:fld>
            <a:endParaRPr lang="en-GB" sz="1000" b="1" dirty="0">
              <a:solidFill>
                <a:srgbClr val="0072BC"/>
              </a:solidFill>
            </a:endParaRPr>
          </a:p>
        </p:txBody>
      </p:sp>
      <p:sp>
        <p:nvSpPr>
          <p:cNvPr id="6" name="Text Box 21"/>
          <p:cNvSpPr txBox="1">
            <a:spLocks noChangeArrowheads="1"/>
          </p:cNvSpPr>
          <p:nvPr/>
        </p:nvSpPr>
        <p:spPr bwMode="auto">
          <a:xfrm>
            <a:off x="142875" y="6500813"/>
            <a:ext cx="8858250" cy="246062"/>
          </a:xfrm>
          <a:prstGeom prst="rect">
            <a:avLst/>
          </a:prstGeom>
          <a:noFill/>
          <a:ln w="9525">
            <a:noFill/>
            <a:miter lim="800000"/>
            <a:headEnd/>
            <a:tailEnd/>
          </a:ln>
        </p:spPr>
        <p:txBody>
          <a:bodyPr>
            <a:spAutoFit/>
          </a:bodyPr>
          <a:lstStyle/>
          <a:p>
            <a:pPr fontAlgn="auto">
              <a:spcBef>
                <a:spcPct val="20000"/>
              </a:spcBef>
              <a:spcAft>
                <a:spcPts val="0"/>
              </a:spcAft>
              <a:defRPr/>
            </a:pPr>
            <a:r>
              <a:rPr lang="en-GB" sz="1000" b="1" dirty="0">
                <a:solidFill>
                  <a:srgbClr val="0072BC"/>
                </a:solidFill>
                <a:latin typeface="Verdana" pitchFamily="34" charset="0"/>
                <a:cs typeface="Arial" charset="0"/>
              </a:rPr>
              <a:t>www.ncl.nhs.uk</a:t>
            </a:r>
            <a:r>
              <a:rPr lang="en-GB" sz="1000" b="1" u="sng" dirty="0">
                <a:solidFill>
                  <a:srgbClr val="0072BC"/>
                </a:solidFill>
                <a:latin typeface="Verdana" pitchFamily="34" charset="0"/>
                <a:cs typeface="Arial" charset="0"/>
              </a:rPr>
              <a:t> </a:t>
            </a:r>
          </a:p>
        </p:txBody>
      </p:sp>
      <p:pic>
        <p:nvPicPr>
          <p:cNvPr id="1029" name="Picture 22" descr="NHS North Central London Non StatCOL"/>
          <p:cNvPicPr>
            <a:picLocks noChangeAspect="1" noChangeArrowheads="1"/>
          </p:cNvPicPr>
          <p:nvPr/>
        </p:nvPicPr>
        <p:blipFill>
          <a:blip r:embed="rId10"/>
          <a:srcRect/>
          <a:stretch>
            <a:fillRect/>
          </a:stretch>
        </p:blipFill>
        <p:spPr bwMode="auto">
          <a:xfrm>
            <a:off x="7650163" y="6042025"/>
            <a:ext cx="1350962" cy="641350"/>
          </a:xfrm>
          <a:prstGeom prst="rect">
            <a:avLst/>
          </a:prstGeom>
          <a:noFill/>
          <a:ln w="9525">
            <a:noFill/>
            <a:miter lim="800000"/>
            <a:headEnd/>
            <a:tailEnd/>
          </a:ln>
        </p:spPr>
      </p:pic>
      <p:cxnSp>
        <p:nvCxnSpPr>
          <p:cNvPr id="1030" name="Straight Connector 10"/>
          <p:cNvCxnSpPr>
            <a:cxnSpLocks noChangeShapeType="1"/>
          </p:cNvCxnSpPr>
          <p:nvPr/>
        </p:nvCxnSpPr>
        <p:spPr bwMode="auto">
          <a:xfrm>
            <a:off x="0" y="1071563"/>
            <a:ext cx="9144000" cy="1587"/>
          </a:xfrm>
          <a:prstGeom prst="line">
            <a:avLst/>
          </a:prstGeom>
          <a:noFill/>
          <a:ln w="25400" algn="ctr">
            <a:solidFill>
              <a:srgbClr val="0072BC"/>
            </a:solidFill>
            <a:round/>
            <a:headEnd/>
            <a:tailEnd/>
          </a:ln>
        </p:spPr>
      </p:cxnSp>
      <p:sp>
        <p:nvSpPr>
          <p:cNvPr id="1031" name="Title Placeholder 11"/>
          <p:cNvSpPr>
            <a:spLocks noGrp="1"/>
          </p:cNvSpPr>
          <p:nvPr>
            <p:ph type="title"/>
          </p:nvPr>
        </p:nvSpPr>
        <p:spPr bwMode="auto">
          <a:xfrm>
            <a:off x="1143000" y="133350"/>
            <a:ext cx="7781925" cy="795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pic>
        <p:nvPicPr>
          <p:cNvPr id="13" name="Picture 12" descr="map.PNG"/>
          <p:cNvPicPr>
            <a:picLocks noChangeAspect="1"/>
          </p:cNvPicPr>
          <p:nvPr/>
        </p:nvPicPr>
        <p:blipFill>
          <a:blip r:embed="rId11"/>
          <a:stretch>
            <a:fillRect/>
          </a:stretch>
        </p:blipFill>
        <p:spPr>
          <a:xfrm>
            <a:off x="203200" y="125413"/>
            <a:ext cx="727075" cy="800100"/>
          </a:xfrm>
          <a:prstGeom prst="rect">
            <a:avLst/>
          </a:prstGeom>
          <a:solidFill>
            <a:schemeClr val="accent1">
              <a:alpha val="29000"/>
            </a:schemeClr>
          </a:solidFill>
          <a:ln>
            <a:noFill/>
          </a:ln>
          <a:effectLst>
            <a:outerShdw blurRad="50800" dist="50800" dir="5400000" algn="ctr" rotWithShape="0">
              <a:srgbClr val="000000">
                <a:alpha val="19000"/>
              </a:srgbClr>
            </a:outerShdw>
          </a:effectLst>
        </p:spPr>
      </p:pic>
    </p:spTree>
  </p:cSld>
  <p:clrMap bg1="lt1" tx1="dk1" bg2="lt2" tx2="dk2" accent1="accent1" accent2="accent2" accent3="accent3" accent4="accent4" accent5="accent5" accent6="accent6" hlink="hlink" folHlink="folHlink"/>
  <p:sldLayoutIdLst>
    <p:sldLayoutId id="2147483691" r:id="rId1"/>
    <p:sldLayoutId id="2147483679" r:id="rId2"/>
    <p:sldLayoutId id="2147483678" r:id="rId3"/>
    <p:sldLayoutId id="2147483677" r:id="rId4"/>
    <p:sldLayoutId id="2147483676" r:id="rId5"/>
    <p:sldLayoutId id="2147483675" r:id="rId6"/>
    <p:sldLayoutId id="2147483674" r:id="rId7"/>
    <p:sldLayoutId id="2147483673" r:id="rId8"/>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tx1"/>
          </a:solidFill>
          <a:latin typeface="+mj-lt"/>
          <a:ea typeface="+mj-ea"/>
          <a:cs typeface="+mj-cs"/>
        </a:defRPr>
      </a:lvl1pPr>
      <a:lvl2pPr algn="l" rtl="0" eaLnBrk="0" fontAlgn="base" hangingPunct="0">
        <a:spcBef>
          <a:spcPct val="0"/>
        </a:spcBef>
        <a:spcAft>
          <a:spcPct val="0"/>
        </a:spcAft>
        <a:defRPr sz="2800" b="1">
          <a:solidFill>
            <a:schemeClr val="tx1"/>
          </a:solidFill>
          <a:latin typeface="Arial" charset="0"/>
        </a:defRPr>
      </a:lvl2pPr>
      <a:lvl3pPr algn="l" rtl="0" eaLnBrk="0" fontAlgn="base" hangingPunct="0">
        <a:spcBef>
          <a:spcPct val="0"/>
        </a:spcBef>
        <a:spcAft>
          <a:spcPct val="0"/>
        </a:spcAft>
        <a:defRPr sz="2800" b="1">
          <a:solidFill>
            <a:schemeClr val="tx1"/>
          </a:solidFill>
          <a:latin typeface="Arial" charset="0"/>
        </a:defRPr>
      </a:lvl3pPr>
      <a:lvl4pPr algn="l" rtl="0" eaLnBrk="0" fontAlgn="base" hangingPunct="0">
        <a:spcBef>
          <a:spcPct val="0"/>
        </a:spcBef>
        <a:spcAft>
          <a:spcPct val="0"/>
        </a:spcAft>
        <a:defRPr sz="2800" b="1">
          <a:solidFill>
            <a:schemeClr val="tx1"/>
          </a:solidFill>
          <a:latin typeface="Arial" charset="0"/>
        </a:defRPr>
      </a:lvl4pPr>
      <a:lvl5pPr algn="l" rtl="0" eaLnBrk="0" fontAlgn="base" hangingPunct="0">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71488" y="908050"/>
            <a:ext cx="7772400" cy="844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68313" y="1981200"/>
            <a:ext cx="7772400" cy="3752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44" name="Picture 9" descr="ISL_Logo_Black"/>
          <p:cNvPicPr>
            <a:picLocks noChangeAspect="1" noChangeArrowheads="1"/>
          </p:cNvPicPr>
          <p:nvPr/>
        </p:nvPicPr>
        <p:blipFill>
          <a:blip r:embed="rId14"/>
          <a:srcRect/>
          <a:stretch>
            <a:fillRect/>
          </a:stretch>
        </p:blipFill>
        <p:spPr bwMode="auto">
          <a:xfrm>
            <a:off x="6748463" y="381000"/>
            <a:ext cx="2090737" cy="346075"/>
          </a:xfrm>
          <a:prstGeom prst="rect">
            <a:avLst/>
          </a:prstGeom>
          <a:noFill/>
          <a:ln w="9525">
            <a:noFill/>
            <a:miter lim="800000"/>
            <a:headEnd/>
            <a:tailEnd/>
          </a:ln>
        </p:spPr>
      </p:pic>
      <p:pic>
        <p:nvPicPr>
          <p:cNvPr id="10245" name="Picture 13" descr="thread"/>
          <p:cNvPicPr>
            <a:picLocks noChangeAspect="1" noChangeArrowheads="1"/>
          </p:cNvPicPr>
          <p:nvPr/>
        </p:nvPicPr>
        <p:blipFill>
          <a:blip r:embed="rId15"/>
          <a:srcRect/>
          <a:stretch>
            <a:fillRect/>
          </a:stretch>
        </p:blipFill>
        <p:spPr bwMode="auto">
          <a:xfrm>
            <a:off x="0" y="5800725"/>
            <a:ext cx="9144000" cy="1373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2" r:id="rId1"/>
    <p:sldLayoutId id="2147483690" r:id="rId2"/>
    <p:sldLayoutId id="2147483689" r:id="rId3"/>
    <p:sldLayoutId id="2147483688" r:id="rId4"/>
    <p:sldLayoutId id="2147483687" r:id="rId5"/>
    <p:sldLayoutId id="2147483686" r:id="rId6"/>
    <p:sldLayoutId id="2147483685" r:id="rId7"/>
    <p:sldLayoutId id="2147483684" r:id="rId8"/>
    <p:sldLayoutId id="2147483683" r:id="rId9"/>
    <p:sldLayoutId id="2147483682" r:id="rId10"/>
    <p:sldLayoutId id="2147483681" r:id="rId11"/>
    <p:sldLayoutId id="2147483680" r:id="rId12"/>
  </p:sldLayoutIdLst>
  <p:txStyles>
    <p:titleStyle>
      <a:lvl1pPr algn="l" rtl="0" eaLnBrk="0" fontAlgn="base" hangingPunct="0">
        <a:spcBef>
          <a:spcPct val="0"/>
        </a:spcBef>
        <a:spcAft>
          <a:spcPct val="0"/>
        </a:spcAft>
        <a:defRPr sz="2800" b="1">
          <a:solidFill>
            <a:srgbClr val="0D6826"/>
          </a:solidFill>
          <a:latin typeface="+mj-lt"/>
          <a:ea typeface="+mj-ea"/>
          <a:cs typeface="ＭＳ Ｐゴシック"/>
        </a:defRPr>
      </a:lvl1pPr>
      <a:lvl2pPr algn="l" rtl="0" eaLnBrk="0" fontAlgn="base" hangingPunct="0">
        <a:spcBef>
          <a:spcPct val="0"/>
        </a:spcBef>
        <a:spcAft>
          <a:spcPct val="0"/>
        </a:spcAft>
        <a:defRPr sz="2800" b="1">
          <a:solidFill>
            <a:srgbClr val="0D6826"/>
          </a:solidFill>
          <a:latin typeface="Arial" charset="0"/>
          <a:ea typeface="ＭＳ Ｐゴシック" pitchFamily="-28" charset="-128"/>
          <a:cs typeface="ＭＳ Ｐゴシック"/>
        </a:defRPr>
      </a:lvl2pPr>
      <a:lvl3pPr algn="l" rtl="0" eaLnBrk="0" fontAlgn="base" hangingPunct="0">
        <a:spcBef>
          <a:spcPct val="0"/>
        </a:spcBef>
        <a:spcAft>
          <a:spcPct val="0"/>
        </a:spcAft>
        <a:defRPr sz="2800" b="1">
          <a:solidFill>
            <a:srgbClr val="0D6826"/>
          </a:solidFill>
          <a:latin typeface="Arial" charset="0"/>
          <a:ea typeface="ＭＳ Ｐゴシック" pitchFamily="-28" charset="-128"/>
          <a:cs typeface="ＭＳ Ｐゴシック"/>
        </a:defRPr>
      </a:lvl3pPr>
      <a:lvl4pPr algn="l" rtl="0" eaLnBrk="0" fontAlgn="base" hangingPunct="0">
        <a:spcBef>
          <a:spcPct val="0"/>
        </a:spcBef>
        <a:spcAft>
          <a:spcPct val="0"/>
        </a:spcAft>
        <a:defRPr sz="2800" b="1">
          <a:solidFill>
            <a:srgbClr val="0D6826"/>
          </a:solidFill>
          <a:latin typeface="Arial" charset="0"/>
          <a:ea typeface="ＭＳ Ｐゴシック" pitchFamily="-28" charset="-128"/>
          <a:cs typeface="ＭＳ Ｐゴシック"/>
        </a:defRPr>
      </a:lvl4pPr>
      <a:lvl5pPr algn="l" rtl="0" eaLnBrk="0" fontAlgn="base" hangingPunct="0">
        <a:spcBef>
          <a:spcPct val="0"/>
        </a:spcBef>
        <a:spcAft>
          <a:spcPct val="0"/>
        </a:spcAft>
        <a:defRPr sz="2800" b="1">
          <a:solidFill>
            <a:srgbClr val="0D6826"/>
          </a:solidFill>
          <a:latin typeface="Arial" charset="0"/>
          <a:ea typeface="ＭＳ Ｐゴシック" pitchFamily="-28" charset="-128"/>
          <a:cs typeface="ＭＳ Ｐゴシック"/>
        </a:defRPr>
      </a:lvl5pPr>
      <a:lvl6pPr marL="457200" algn="l" rtl="0" eaLnBrk="1" fontAlgn="base" hangingPunct="1">
        <a:spcBef>
          <a:spcPct val="0"/>
        </a:spcBef>
        <a:spcAft>
          <a:spcPct val="0"/>
        </a:spcAft>
        <a:defRPr sz="2800" b="1">
          <a:solidFill>
            <a:srgbClr val="0D6826"/>
          </a:solidFill>
          <a:latin typeface="Arial" charset="0"/>
          <a:ea typeface="ＭＳ Ｐゴシック" pitchFamily="-28" charset="-128"/>
        </a:defRPr>
      </a:lvl6pPr>
      <a:lvl7pPr marL="914400" algn="l" rtl="0" eaLnBrk="1" fontAlgn="base" hangingPunct="1">
        <a:spcBef>
          <a:spcPct val="0"/>
        </a:spcBef>
        <a:spcAft>
          <a:spcPct val="0"/>
        </a:spcAft>
        <a:defRPr sz="2800" b="1">
          <a:solidFill>
            <a:srgbClr val="0D6826"/>
          </a:solidFill>
          <a:latin typeface="Arial" charset="0"/>
          <a:ea typeface="ＭＳ Ｐゴシック" pitchFamily="-28" charset="-128"/>
        </a:defRPr>
      </a:lvl7pPr>
      <a:lvl8pPr marL="1371600" algn="l" rtl="0" eaLnBrk="1" fontAlgn="base" hangingPunct="1">
        <a:spcBef>
          <a:spcPct val="0"/>
        </a:spcBef>
        <a:spcAft>
          <a:spcPct val="0"/>
        </a:spcAft>
        <a:defRPr sz="2800" b="1">
          <a:solidFill>
            <a:srgbClr val="0D6826"/>
          </a:solidFill>
          <a:latin typeface="Arial" charset="0"/>
          <a:ea typeface="ＭＳ Ｐゴシック" pitchFamily="-28" charset="-128"/>
        </a:defRPr>
      </a:lvl8pPr>
      <a:lvl9pPr marL="1828800" algn="l" rtl="0" eaLnBrk="1" fontAlgn="base" hangingPunct="1">
        <a:spcBef>
          <a:spcPct val="0"/>
        </a:spcBef>
        <a:spcAft>
          <a:spcPct val="0"/>
        </a:spcAft>
        <a:defRPr sz="2800" b="1">
          <a:solidFill>
            <a:srgbClr val="0D6826"/>
          </a:solidFill>
          <a:latin typeface="Arial" charset="0"/>
          <a:ea typeface="ＭＳ Ｐゴシック" pitchFamily="-28" charset="-128"/>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1600">
          <a:solidFill>
            <a:schemeClr val="tx1"/>
          </a:solidFill>
          <a:latin typeface="Lucida Grande" pitchFamily="-28" charset="0"/>
          <a:ea typeface="+mn-ea"/>
          <a:cs typeface="ＭＳ Ｐゴシック"/>
        </a:defRPr>
      </a:lvl2pPr>
      <a:lvl3pPr marL="1143000" indent="-228600" algn="l" rtl="0" eaLnBrk="0" fontAlgn="base" hangingPunct="0">
        <a:spcBef>
          <a:spcPct val="20000"/>
        </a:spcBef>
        <a:spcAft>
          <a:spcPct val="0"/>
        </a:spcAft>
        <a:buChar char="•"/>
        <a:defRPr sz="1400">
          <a:solidFill>
            <a:schemeClr val="tx1"/>
          </a:solidFill>
          <a:latin typeface="Lucida Grande" pitchFamily="-28" charset="0"/>
          <a:ea typeface="+mn-ea"/>
          <a:cs typeface="ＭＳ Ｐゴシック"/>
        </a:defRPr>
      </a:lvl3pPr>
      <a:lvl4pPr marL="1600200" indent="-228600" algn="l" rtl="0" eaLnBrk="0" fontAlgn="base" hangingPunct="0">
        <a:spcBef>
          <a:spcPct val="20000"/>
        </a:spcBef>
        <a:spcAft>
          <a:spcPct val="0"/>
        </a:spcAft>
        <a:buChar char="–"/>
        <a:defRPr sz="1200">
          <a:solidFill>
            <a:schemeClr val="tx1"/>
          </a:solidFill>
          <a:latin typeface="Lucida Grande" pitchFamily="-28" charset="0"/>
          <a:ea typeface="+mn-ea"/>
          <a:cs typeface="ＭＳ Ｐゴシック"/>
        </a:defRPr>
      </a:lvl4pPr>
      <a:lvl5pPr marL="2057400" indent="-228600" algn="l" rtl="0" eaLnBrk="0" fontAlgn="base" hangingPunct="0">
        <a:spcBef>
          <a:spcPct val="20000"/>
        </a:spcBef>
        <a:spcAft>
          <a:spcPct val="0"/>
        </a:spcAft>
        <a:buChar char="»"/>
        <a:defRPr sz="1000">
          <a:solidFill>
            <a:schemeClr val="tx1"/>
          </a:solidFill>
          <a:latin typeface="Lucida Grande" pitchFamily="-28" charset="0"/>
          <a:ea typeface="+mn-ea"/>
          <a:cs typeface="ＭＳ Ｐゴシック"/>
        </a:defRPr>
      </a:lvl5pPr>
      <a:lvl6pPr marL="2514600" indent="-228600" algn="l" rtl="0" eaLnBrk="1" fontAlgn="base" hangingPunct="1">
        <a:spcBef>
          <a:spcPct val="20000"/>
        </a:spcBef>
        <a:spcAft>
          <a:spcPct val="0"/>
        </a:spcAft>
        <a:buChar char="»"/>
        <a:defRPr sz="1000">
          <a:solidFill>
            <a:schemeClr val="tx1"/>
          </a:solidFill>
          <a:latin typeface="Lucida Grande" pitchFamily="-28" charset="0"/>
          <a:ea typeface="+mn-ea"/>
        </a:defRPr>
      </a:lvl6pPr>
      <a:lvl7pPr marL="2971800" indent="-228600" algn="l" rtl="0" eaLnBrk="1" fontAlgn="base" hangingPunct="1">
        <a:spcBef>
          <a:spcPct val="20000"/>
        </a:spcBef>
        <a:spcAft>
          <a:spcPct val="0"/>
        </a:spcAft>
        <a:buChar char="»"/>
        <a:defRPr sz="1000">
          <a:solidFill>
            <a:schemeClr val="tx1"/>
          </a:solidFill>
          <a:latin typeface="Lucida Grande" pitchFamily="-28" charset="0"/>
          <a:ea typeface="+mn-ea"/>
        </a:defRPr>
      </a:lvl7pPr>
      <a:lvl8pPr marL="3429000" indent="-228600" algn="l" rtl="0" eaLnBrk="1" fontAlgn="base" hangingPunct="1">
        <a:spcBef>
          <a:spcPct val="20000"/>
        </a:spcBef>
        <a:spcAft>
          <a:spcPct val="0"/>
        </a:spcAft>
        <a:buChar char="»"/>
        <a:defRPr sz="1000">
          <a:solidFill>
            <a:schemeClr val="tx1"/>
          </a:solidFill>
          <a:latin typeface="Lucida Grande" pitchFamily="-28" charset="0"/>
          <a:ea typeface="+mn-ea"/>
        </a:defRPr>
      </a:lvl8pPr>
      <a:lvl9pPr marL="3886200" indent="-228600" algn="l" rtl="0" eaLnBrk="1" fontAlgn="base" hangingPunct="1">
        <a:spcBef>
          <a:spcPct val="20000"/>
        </a:spcBef>
        <a:spcAft>
          <a:spcPct val="0"/>
        </a:spcAft>
        <a:buChar char="»"/>
        <a:defRPr sz="1000">
          <a:solidFill>
            <a:schemeClr val="tx1"/>
          </a:solidFill>
          <a:latin typeface="Lucida Grande" pitchFamily="-28"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ctrTitle"/>
          </p:nvPr>
        </p:nvSpPr>
        <p:spPr>
          <a:xfrm>
            <a:off x="307975" y="1989138"/>
            <a:ext cx="8512175" cy="2154237"/>
          </a:xfrm>
        </p:spPr>
        <p:txBody>
          <a:bodyPr/>
          <a:lstStyle/>
          <a:p>
            <a:pPr eaLnBrk="1" hangingPunct="1"/>
            <a:r>
              <a:rPr lang="en-US" smtClean="0">
                <a:cs typeface="Arial" charset="0"/>
              </a:rPr>
              <a:t>An overview of Islington’s </a:t>
            </a:r>
            <a:br>
              <a:rPr lang="en-US" smtClean="0">
                <a:cs typeface="Arial" charset="0"/>
              </a:rPr>
            </a:br>
            <a:r>
              <a:rPr lang="en-US" smtClean="0">
                <a:cs typeface="Arial" charset="0"/>
              </a:rPr>
              <a:t>Health and Wellbeing Board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428625" y="428625"/>
            <a:ext cx="6143625" cy="844550"/>
          </a:xfrm>
        </p:spPr>
        <p:txBody>
          <a:bodyPr rtlCol="0">
            <a:normAutofit fontScale="90000"/>
          </a:bodyPr>
          <a:lstStyle/>
          <a:p>
            <a:pPr eaLnBrk="1" hangingPunct="1">
              <a:defRPr/>
            </a:pPr>
            <a:r>
              <a:rPr lang="en-GB" sz="3600" b="0" dirty="0" smtClean="0">
                <a:solidFill>
                  <a:srgbClr val="008000"/>
                </a:solidFill>
                <a:cs typeface="+mj-cs"/>
              </a:rPr>
              <a:t>Ensuring every child has </a:t>
            </a:r>
            <a:br>
              <a:rPr lang="en-GB" sz="3600" b="0" dirty="0" smtClean="0">
                <a:solidFill>
                  <a:srgbClr val="008000"/>
                </a:solidFill>
                <a:cs typeface="+mj-cs"/>
              </a:rPr>
            </a:br>
            <a:r>
              <a:rPr lang="en-GB" sz="3600" b="0" dirty="0" smtClean="0">
                <a:solidFill>
                  <a:srgbClr val="008000"/>
                </a:solidFill>
                <a:cs typeface="+mj-cs"/>
              </a:rPr>
              <a:t>the best start in life</a:t>
            </a:r>
          </a:p>
        </p:txBody>
      </p:sp>
      <p:sp>
        <p:nvSpPr>
          <p:cNvPr id="43010" name="Rectangle 3"/>
          <p:cNvSpPr>
            <a:spLocks noGrp="1" noChangeArrowheads="1"/>
          </p:cNvSpPr>
          <p:nvPr>
            <p:ph idx="1"/>
          </p:nvPr>
        </p:nvSpPr>
        <p:spPr>
          <a:xfrm>
            <a:off x="3500438" y="3000375"/>
            <a:ext cx="2519362" cy="2376488"/>
          </a:xfrm>
        </p:spPr>
        <p:txBody>
          <a:bodyPr/>
          <a:lstStyle/>
          <a:p>
            <a:pPr eaLnBrk="1" hangingPunct="1">
              <a:buFont typeface="Wingdings" pitchFamily="2" charset="2"/>
              <a:buNone/>
            </a:pPr>
            <a:r>
              <a:rPr lang="en-GB" sz="2000" smtClean="0"/>
              <a:t>	Childhood immunisation coverage, although improving remains below national targets.</a:t>
            </a:r>
          </a:p>
        </p:txBody>
      </p:sp>
      <p:sp>
        <p:nvSpPr>
          <p:cNvPr id="43011" name="Rectangle 5"/>
          <p:cNvSpPr>
            <a:spLocks noChangeArrowheads="1"/>
          </p:cNvSpPr>
          <p:nvPr/>
        </p:nvSpPr>
        <p:spPr bwMode="auto">
          <a:xfrm>
            <a:off x="285750" y="3071813"/>
            <a:ext cx="3024188" cy="1931987"/>
          </a:xfrm>
          <a:prstGeom prst="rect">
            <a:avLst/>
          </a:prstGeom>
          <a:noFill/>
          <a:ln w="9525">
            <a:noFill/>
            <a:miter lim="800000"/>
            <a:headEnd/>
            <a:tailEnd/>
          </a:ln>
        </p:spPr>
        <p:txBody>
          <a:bodyPr tIns="82800" bIns="82800"/>
          <a:lstStyle/>
          <a:p>
            <a:pPr marL="342900" indent="-342900" eaLnBrk="0" hangingPunct="0">
              <a:lnSpc>
                <a:spcPct val="80000"/>
              </a:lnSpc>
              <a:spcBef>
                <a:spcPct val="20000"/>
              </a:spcBef>
              <a:buFont typeface="Wingdings" pitchFamily="2" charset="2"/>
              <a:buNone/>
            </a:pPr>
            <a:r>
              <a:rPr lang="en-GB" sz="2000">
                <a:cs typeface="ＭＳ Ｐゴシック"/>
              </a:rPr>
              <a:t>	Mortality in the perinatal period is of concern, a main risk factor being poverty.</a:t>
            </a:r>
          </a:p>
          <a:p>
            <a:pPr marL="342900" indent="-342900" eaLnBrk="0" hangingPunct="0">
              <a:lnSpc>
                <a:spcPct val="80000"/>
              </a:lnSpc>
              <a:spcBef>
                <a:spcPct val="20000"/>
              </a:spcBef>
              <a:buFont typeface="Wingdings" pitchFamily="2" charset="2"/>
              <a:buChar char="§"/>
            </a:pPr>
            <a:endParaRPr lang="en-GB" sz="2000">
              <a:cs typeface="ＭＳ Ｐゴシック"/>
            </a:endParaRPr>
          </a:p>
        </p:txBody>
      </p:sp>
      <p:sp>
        <p:nvSpPr>
          <p:cNvPr id="43012" name="Rectangle 6"/>
          <p:cNvSpPr>
            <a:spLocks noChangeArrowheads="1"/>
          </p:cNvSpPr>
          <p:nvPr/>
        </p:nvSpPr>
        <p:spPr bwMode="auto">
          <a:xfrm>
            <a:off x="5786438" y="2071688"/>
            <a:ext cx="3024187" cy="3529012"/>
          </a:xfrm>
          <a:prstGeom prst="rect">
            <a:avLst/>
          </a:prstGeom>
          <a:noFill/>
          <a:ln w="9525">
            <a:noFill/>
            <a:miter lim="800000"/>
            <a:headEnd/>
            <a:tailEnd/>
          </a:ln>
        </p:spPr>
        <p:txBody>
          <a:bodyPr tIns="82800" bIns="82800"/>
          <a:lstStyle/>
          <a:p>
            <a:pPr marL="342900" indent="-342900" eaLnBrk="0" hangingPunct="0">
              <a:lnSpc>
                <a:spcPct val="80000"/>
              </a:lnSpc>
              <a:spcBef>
                <a:spcPct val="20000"/>
              </a:spcBef>
              <a:buFont typeface="Wingdings" pitchFamily="2" charset="2"/>
              <a:buNone/>
            </a:pPr>
            <a:endParaRPr lang="en-GB" sz="2400">
              <a:cs typeface="ＭＳ Ｐゴシック"/>
            </a:endParaRPr>
          </a:p>
          <a:p>
            <a:pPr marL="342900" indent="-342900" eaLnBrk="0" hangingPunct="0">
              <a:lnSpc>
                <a:spcPct val="80000"/>
              </a:lnSpc>
              <a:spcBef>
                <a:spcPct val="20000"/>
              </a:spcBef>
              <a:buFont typeface="Wingdings" pitchFamily="2" charset="2"/>
              <a:buNone/>
            </a:pPr>
            <a:r>
              <a:rPr lang="en-GB" sz="2400">
                <a:cs typeface="ＭＳ Ｐゴシック"/>
              </a:rPr>
              <a:t>	</a:t>
            </a:r>
          </a:p>
          <a:p>
            <a:pPr marL="342900" indent="-342900" eaLnBrk="0" hangingPunct="0">
              <a:lnSpc>
                <a:spcPct val="80000"/>
              </a:lnSpc>
              <a:spcBef>
                <a:spcPct val="20000"/>
              </a:spcBef>
              <a:buFont typeface="Wingdings" pitchFamily="2" charset="2"/>
              <a:buChar char="§"/>
            </a:pPr>
            <a:endParaRPr lang="en-GB" sz="2400">
              <a:cs typeface="ＭＳ Ｐゴシック"/>
            </a:endParaRPr>
          </a:p>
        </p:txBody>
      </p:sp>
      <p:sp>
        <p:nvSpPr>
          <p:cNvPr id="6" name="Rectangle 3"/>
          <p:cNvSpPr txBox="1">
            <a:spLocks noChangeArrowheads="1"/>
          </p:cNvSpPr>
          <p:nvPr/>
        </p:nvSpPr>
        <p:spPr bwMode="auto">
          <a:xfrm>
            <a:off x="6143625" y="1928813"/>
            <a:ext cx="2401888" cy="3240087"/>
          </a:xfrm>
          <a:prstGeom prst="rect">
            <a:avLst/>
          </a:prstGeom>
          <a:noFill/>
          <a:ln w="9525">
            <a:noFill/>
            <a:miter lim="800000"/>
            <a:headEnd/>
            <a:tailEnd/>
          </a:ln>
        </p:spPr>
        <p:txBody>
          <a:bodyPr tIns="82800" bIns="82800"/>
          <a:lstStyle/>
          <a:p>
            <a:pPr marL="342900" indent="-342900" eaLnBrk="0" hangingPunct="0">
              <a:spcBef>
                <a:spcPct val="20000"/>
              </a:spcBef>
              <a:buFont typeface="Wingdings" pitchFamily="2" charset="2"/>
              <a:buNone/>
              <a:defRPr/>
            </a:pPr>
            <a:r>
              <a:rPr lang="en-GB" sz="2400" kern="0" dirty="0">
                <a:latin typeface="+mn-lt"/>
              </a:rPr>
              <a:t>	</a:t>
            </a:r>
          </a:p>
        </p:txBody>
      </p:sp>
      <p:sp>
        <p:nvSpPr>
          <p:cNvPr id="43014" name="Rectangle 3"/>
          <p:cNvSpPr txBox="1">
            <a:spLocks noChangeArrowheads="1"/>
          </p:cNvSpPr>
          <p:nvPr/>
        </p:nvSpPr>
        <p:spPr bwMode="auto">
          <a:xfrm>
            <a:off x="6357938" y="3000375"/>
            <a:ext cx="2447925" cy="2519363"/>
          </a:xfrm>
          <a:prstGeom prst="rect">
            <a:avLst/>
          </a:prstGeom>
          <a:noFill/>
          <a:ln w="9525">
            <a:noFill/>
            <a:miter lim="800000"/>
            <a:headEnd/>
            <a:tailEnd/>
          </a:ln>
        </p:spPr>
        <p:txBody>
          <a:bodyPr tIns="82800" bIns="82800"/>
          <a:lstStyle/>
          <a:p>
            <a:pPr marL="342900" indent="-342900" eaLnBrk="0" hangingPunct="0">
              <a:spcBef>
                <a:spcPct val="20000"/>
              </a:spcBef>
              <a:buFont typeface="Wingdings" pitchFamily="2" charset="2"/>
              <a:buNone/>
            </a:pPr>
            <a:r>
              <a:rPr lang="en-GB" sz="2000">
                <a:cs typeface="ＭＳ Ｐゴシック"/>
              </a:rPr>
              <a:t>	1 in 10 of Islington’s Reception Year children are obese and 1 in 4 Year 6 children leave school obese.</a:t>
            </a:r>
          </a:p>
        </p:txBody>
      </p:sp>
      <p:sp>
        <p:nvSpPr>
          <p:cNvPr id="43015" name="Text Box 8"/>
          <p:cNvSpPr txBox="1">
            <a:spLocks noChangeArrowheads="1"/>
          </p:cNvSpPr>
          <p:nvPr/>
        </p:nvSpPr>
        <p:spPr bwMode="auto">
          <a:xfrm>
            <a:off x="500063" y="1571625"/>
            <a:ext cx="7775575" cy="1260475"/>
          </a:xfrm>
          <a:prstGeom prst="rect">
            <a:avLst/>
          </a:prstGeom>
          <a:noFill/>
          <a:ln w="9525">
            <a:noFill/>
            <a:miter lim="800000"/>
            <a:headEnd/>
            <a:tailEnd/>
          </a:ln>
        </p:spPr>
        <p:txBody>
          <a:bodyPr>
            <a:spAutoFit/>
          </a:bodyPr>
          <a:lstStyle/>
          <a:p>
            <a:pPr eaLnBrk="0" hangingPunct="0">
              <a:lnSpc>
                <a:spcPct val="80000"/>
              </a:lnSpc>
              <a:spcBef>
                <a:spcPct val="20000"/>
              </a:spcBef>
              <a:buFont typeface="Wingdings" pitchFamily="2" charset="2"/>
              <a:buNone/>
            </a:pPr>
            <a:r>
              <a:rPr lang="en-GB" sz="2400">
                <a:cs typeface="ＭＳ Ｐゴシック"/>
              </a:rPr>
              <a:t>Events in early years, even pre-birth have lifelong effects on health and wellbeing from obesity, heart disease and mental health to educational achievement and economic status (Marmot, 2010).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Title 1"/>
          <p:cNvSpPr>
            <a:spLocks noGrp="1"/>
          </p:cNvSpPr>
          <p:nvPr>
            <p:ph type="title"/>
          </p:nvPr>
        </p:nvSpPr>
        <p:spPr>
          <a:xfrm>
            <a:off x="428625" y="357188"/>
            <a:ext cx="6000750" cy="844550"/>
          </a:xfrm>
        </p:spPr>
        <p:txBody>
          <a:bodyPr/>
          <a:lstStyle/>
          <a:p>
            <a:pPr eaLnBrk="1" hangingPunct="1"/>
            <a:r>
              <a:rPr lang="en-GB" sz="2400" smtClean="0"/>
              <a:t>Working together on the First 21 Months of Life</a:t>
            </a:r>
          </a:p>
        </p:txBody>
      </p:sp>
      <p:pic>
        <p:nvPicPr>
          <p:cNvPr id="45058" name="Picture 3"/>
          <p:cNvPicPr>
            <a:picLocks noChangeAspect="1" noChangeArrowheads="1"/>
          </p:cNvPicPr>
          <p:nvPr/>
        </p:nvPicPr>
        <p:blipFill>
          <a:blip r:embed="rId3"/>
          <a:srcRect/>
          <a:stretch>
            <a:fillRect/>
          </a:stretch>
        </p:blipFill>
        <p:spPr bwMode="auto">
          <a:xfrm>
            <a:off x="928688" y="965200"/>
            <a:ext cx="7383462" cy="5597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28625" y="500063"/>
            <a:ext cx="6143625" cy="844550"/>
          </a:xfrm>
        </p:spPr>
        <p:txBody>
          <a:bodyPr/>
          <a:lstStyle/>
          <a:p>
            <a:pPr eaLnBrk="1" hangingPunct="1"/>
            <a:r>
              <a:rPr lang="en-GB" smtClean="0"/>
              <a:t>What is a Health and Wellbeing Board?</a:t>
            </a:r>
          </a:p>
        </p:txBody>
      </p:sp>
      <p:sp>
        <p:nvSpPr>
          <p:cNvPr id="27650" name="Content Placeholder 2"/>
          <p:cNvSpPr>
            <a:spLocks noGrp="1"/>
          </p:cNvSpPr>
          <p:nvPr>
            <p:ph idx="1"/>
          </p:nvPr>
        </p:nvSpPr>
        <p:spPr>
          <a:xfrm>
            <a:off x="428625" y="1500188"/>
            <a:ext cx="7772400" cy="4357687"/>
          </a:xfrm>
        </p:spPr>
        <p:txBody>
          <a:bodyPr/>
          <a:lstStyle/>
          <a:p>
            <a:pPr eaLnBrk="1" hangingPunct="1">
              <a:buFont typeface="Wingdings" pitchFamily="2" charset="2"/>
              <a:buNone/>
            </a:pPr>
            <a:r>
              <a:rPr lang="en-GB" sz="2400" smtClean="0"/>
              <a:t>	</a:t>
            </a:r>
          </a:p>
          <a:p>
            <a:pPr eaLnBrk="1" hangingPunct="1">
              <a:buFont typeface="Wingdings" pitchFamily="2" charset="2"/>
              <a:buNone/>
            </a:pPr>
            <a:r>
              <a:rPr lang="en-GB" sz="2400" smtClean="0"/>
              <a:t>	</a:t>
            </a:r>
            <a:r>
              <a:rPr lang="en-GB" sz="2400" b="1" smtClean="0"/>
              <a:t>Health and Wellbeing Boards are…</a:t>
            </a:r>
          </a:p>
          <a:p>
            <a:pPr eaLnBrk="1" hangingPunct="1">
              <a:buFont typeface="Wingdings" pitchFamily="2" charset="2"/>
              <a:buNone/>
            </a:pPr>
            <a:endParaRPr lang="en-GB" sz="2400" smtClean="0"/>
          </a:p>
          <a:p>
            <a:pPr eaLnBrk="1" hangingPunct="1">
              <a:buFont typeface="Wingdings" pitchFamily="2" charset="2"/>
              <a:buNone/>
            </a:pPr>
            <a:r>
              <a:rPr lang="en-GB" sz="2400" smtClean="0"/>
              <a:t>	A statutory function of the local authority.</a:t>
            </a:r>
          </a:p>
          <a:p>
            <a:pPr eaLnBrk="1" hangingPunct="1">
              <a:buFont typeface="Wingdings" pitchFamily="2" charset="2"/>
              <a:buNone/>
            </a:pPr>
            <a:endParaRPr lang="en-GB" sz="2400" smtClean="0"/>
          </a:p>
          <a:p>
            <a:pPr eaLnBrk="1" hangingPunct="1">
              <a:buFont typeface="Wingdings" pitchFamily="2" charset="2"/>
              <a:buNone/>
            </a:pPr>
            <a:r>
              <a:rPr lang="en-GB" sz="2400" smtClean="0"/>
              <a:t>	The means by which the local authorities will deliver their new duties to improve strategic coordination across local NHS, social care, children’s services, public health and other services that directly relate to health and wellbeing.</a:t>
            </a:r>
          </a:p>
          <a:p>
            <a:pPr eaLnBrk="1" hangingPunct="1">
              <a:buFont typeface="Wingdings" pitchFamily="2" charset="2"/>
              <a:buNone/>
            </a:pPr>
            <a:r>
              <a:rPr lang="en-GB" sz="2400" smtClean="0"/>
              <a:t>	</a:t>
            </a:r>
          </a:p>
          <a:p>
            <a:pPr eaLnBrk="1" hangingPunct="1">
              <a:buFont typeface="Wingdings" pitchFamily="2" charset="2"/>
              <a:buNone/>
            </a:pPr>
            <a:r>
              <a:rPr lang="en-GB" sz="24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57188" y="285750"/>
            <a:ext cx="6286500" cy="1071563"/>
          </a:xfrm>
        </p:spPr>
        <p:txBody>
          <a:bodyPr/>
          <a:lstStyle/>
          <a:p>
            <a:pPr eaLnBrk="1" hangingPunct="1"/>
            <a:r>
              <a:rPr lang="en-GB" smtClean="0"/>
              <a:t>Key functions of the Health and Wellbeing Board.</a:t>
            </a:r>
          </a:p>
        </p:txBody>
      </p:sp>
      <p:sp>
        <p:nvSpPr>
          <p:cNvPr id="29698" name="Content Placeholder 2"/>
          <p:cNvSpPr>
            <a:spLocks noGrp="1"/>
          </p:cNvSpPr>
          <p:nvPr>
            <p:ph idx="1"/>
          </p:nvPr>
        </p:nvSpPr>
        <p:spPr>
          <a:xfrm>
            <a:off x="428625" y="1428750"/>
            <a:ext cx="8342313" cy="4340225"/>
          </a:xfrm>
        </p:spPr>
        <p:txBody>
          <a:bodyPr/>
          <a:lstStyle/>
          <a:p>
            <a:pPr eaLnBrk="1" hangingPunct="1"/>
            <a:endParaRPr lang="en-GB" sz="2400" smtClean="0"/>
          </a:p>
          <a:p>
            <a:pPr eaLnBrk="1" hangingPunct="1"/>
            <a:r>
              <a:rPr lang="en-GB" sz="2400" smtClean="0"/>
              <a:t>Assess the needs of the population through the Joint Strategic Needs Assessment</a:t>
            </a:r>
          </a:p>
          <a:p>
            <a:pPr eaLnBrk="1" hangingPunct="1"/>
            <a:r>
              <a:rPr lang="en-GB" sz="2400" smtClean="0"/>
              <a:t>Agree and produce a Health and Wellbeing Strategy </a:t>
            </a:r>
          </a:p>
          <a:p>
            <a:pPr eaLnBrk="1" hangingPunct="1"/>
            <a:r>
              <a:rPr lang="en-GB" sz="2400" smtClean="0"/>
              <a:t>Promote joint commissioning</a:t>
            </a:r>
          </a:p>
          <a:p>
            <a:pPr eaLnBrk="1" hangingPunct="1"/>
            <a:r>
              <a:rPr lang="en-GB" sz="2400" smtClean="0"/>
              <a:t>Promote integrated provision joining up social care, public health and  NHS services with wider local authority services</a:t>
            </a:r>
          </a:p>
          <a:p>
            <a:pPr eaLnBrk="1" hangingPunct="1"/>
            <a:r>
              <a:rPr lang="en-GB" sz="2400" smtClean="0"/>
              <a:t>Ensure best use of resources</a:t>
            </a:r>
          </a:p>
          <a:p>
            <a:pPr eaLnBrk="1" hangingPunct="1"/>
            <a:r>
              <a:rPr lang="en-GB" sz="2400" smtClean="0"/>
              <a:t> Consider the wider determinants of health </a:t>
            </a:r>
          </a:p>
          <a:p>
            <a:pPr eaLnBrk="1" hangingPunct="1"/>
            <a:endParaRPr lang="en-GB" sz="2400" smtClean="0"/>
          </a:p>
          <a:p>
            <a:pPr eaLnBrk="1" hangingPunct="1"/>
            <a:endParaRPr lang="en-GB"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500063" y="428625"/>
            <a:ext cx="6072187" cy="844550"/>
          </a:xfrm>
        </p:spPr>
        <p:txBody>
          <a:bodyPr/>
          <a:lstStyle/>
          <a:p>
            <a:pPr eaLnBrk="1" hangingPunct="1"/>
            <a:r>
              <a:rPr lang="en-GB" smtClean="0"/>
              <a:t>Who is on the board?</a:t>
            </a:r>
          </a:p>
        </p:txBody>
      </p:sp>
      <p:sp>
        <p:nvSpPr>
          <p:cNvPr id="31746" name="Content Placeholder 2"/>
          <p:cNvSpPr>
            <a:spLocks noGrp="1"/>
          </p:cNvSpPr>
          <p:nvPr>
            <p:ph idx="1"/>
          </p:nvPr>
        </p:nvSpPr>
        <p:spPr>
          <a:xfrm>
            <a:off x="468313" y="1484313"/>
            <a:ext cx="7777162" cy="4786312"/>
          </a:xfrm>
        </p:spPr>
        <p:txBody>
          <a:bodyPr/>
          <a:lstStyle/>
          <a:p>
            <a:pPr eaLnBrk="1" hangingPunct="1"/>
            <a:r>
              <a:rPr lang="en-GB" sz="2400" smtClean="0"/>
              <a:t>Leader of the Council</a:t>
            </a:r>
          </a:p>
          <a:p>
            <a:pPr eaLnBrk="1" hangingPunct="1"/>
            <a:r>
              <a:rPr lang="en-GB" sz="2400" smtClean="0"/>
              <a:t>Lead Member for Health and Adult Social Services</a:t>
            </a:r>
          </a:p>
          <a:p>
            <a:pPr eaLnBrk="1" hangingPunct="1"/>
            <a:r>
              <a:rPr lang="en-GB" sz="2400" smtClean="0"/>
              <a:t>Lead Member for Children’s Services</a:t>
            </a:r>
          </a:p>
          <a:p>
            <a:pPr eaLnBrk="1" hangingPunct="1"/>
            <a:r>
              <a:rPr lang="en-GB" sz="2400" smtClean="0"/>
              <a:t>Clinical Commissioning Group representation</a:t>
            </a:r>
          </a:p>
          <a:p>
            <a:pPr eaLnBrk="1" hangingPunct="1"/>
            <a:r>
              <a:rPr lang="en-GB" sz="2400" smtClean="0"/>
              <a:t>Borough Director</a:t>
            </a:r>
          </a:p>
          <a:p>
            <a:pPr eaLnBrk="1" hangingPunct="1"/>
            <a:r>
              <a:rPr lang="en-GB" sz="2400" smtClean="0"/>
              <a:t>Director of Housing, Adult and Social Services</a:t>
            </a:r>
          </a:p>
          <a:p>
            <a:pPr eaLnBrk="1" hangingPunct="1"/>
            <a:r>
              <a:rPr lang="en-GB" sz="2400" smtClean="0"/>
              <a:t>Director of Children and Families Services</a:t>
            </a:r>
          </a:p>
          <a:p>
            <a:pPr eaLnBrk="1" hangingPunct="1"/>
            <a:r>
              <a:rPr lang="en-GB" sz="2400" smtClean="0"/>
              <a:t>Director of Public Health</a:t>
            </a:r>
          </a:p>
          <a:p>
            <a:pPr eaLnBrk="1" hangingPunct="1"/>
            <a:r>
              <a:rPr lang="en-GB" sz="2400" smtClean="0"/>
              <a:t>Local Health Watch representation</a:t>
            </a:r>
          </a:p>
          <a:p>
            <a:pPr eaLnBrk="1" hangingPunct="1">
              <a:buFont typeface="Wingdings" pitchFamily="2" charset="2"/>
              <a:buNone/>
            </a:pPr>
            <a:endParaRPr lang="en-GB"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500063" y="500063"/>
            <a:ext cx="6143625" cy="844550"/>
          </a:xfrm>
        </p:spPr>
        <p:txBody>
          <a:bodyPr/>
          <a:lstStyle/>
          <a:p>
            <a:pPr eaLnBrk="1" hangingPunct="1"/>
            <a:r>
              <a:rPr lang="en-GB" smtClean="0"/>
              <a:t>Governance and accountability</a:t>
            </a:r>
          </a:p>
        </p:txBody>
      </p:sp>
      <p:sp>
        <p:nvSpPr>
          <p:cNvPr id="33794" name="Content Placeholder 2"/>
          <p:cNvSpPr>
            <a:spLocks noGrp="1"/>
          </p:cNvSpPr>
          <p:nvPr>
            <p:ph idx="1"/>
          </p:nvPr>
        </p:nvSpPr>
        <p:spPr>
          <a:xfrm>
            <a:off x="428625" y="1357313"/>
            <a:ext cx="7772400" cy="4357687"/>
          </a:xfrm>
        </p:spPr>
        <p:txBody>
          <a:bodyPr/>
          <a:lstStyle/>
          <a:p>
            <a:pPr eaLnBrk="1" hangingPunct="1"/>
            <a:r>
              <a:rPr lang="en-GB" sz="2000" smtClean="0"/>
              <a:t>Accountability for the HWBB resides with the local authority</a:t>
            </a:r>
          </a:p>
          <a:p>
            <a:pPr eaLnBrk="1" hangingPunct="1">
              <a:buFont typeface="Wingdings" pitchFamily="2" charset="2"/>
              <a:buNone/>
            </a:pPr>
            <a:endParaRPr lang="en-GB" sz="2000" smtClean="0"/>
          </a:p>
          <a:p>
            <a:pPr eaLnBrk="1" hangingPunct="1"/>
            <a:r>
              <a:rPr lang="en-GB" sz="2000" smtClean="0"/>
              <a:t>Members of the board will be held to account through different routes.</a:t>
            </a:r>
          </a:p>
          <a:p>
            <a:pPr eaLnBrk="1" hangingPunct="1">
              <a:buFont typeface="Wingdings" pitchFamily="2" charset="2"/>
              <a:buNone/>
            </a:pPr>
            <a:endParaRPr lang="en-GB" sz="2000" smtClean="0"/>
          </a:p>
          <a:p>
            <a:pPr eaLnBrk="1" hangingPunct="1"/>
            <a:r>
              <a:rPr lang="en-GB" sz="2000" smtClean="0"/>
              <a:t>The board will set priorities for health and wellbeing through the Joint Health and Wellbeing Strategy that will reflect the national outcome frameworks for Public Health, NHS and Adult Social Care currently under consultation.</a:t>
            </a:r>
          </a:p>
          <a:p>
            <a:pPr eaLnBrk="1" hangingPunct="1"/>
            <a:endParaRPr lang="en-GB" sz="2000" smtClean="0"/>
          </a:p>
          <a:p>
            <a:pPr eaLnBrk="1" hangingPunct="1"/>
            <a:r>
              <a:rPr lang="en-GB" sz="2000" smtClean="0"/>
              <a:t>Duty to regard the NHS Commissioning Board and Secretary of State for Health through preparation of the JSNA and JHWS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625" y="285750"/>
            <a:ext cx="6315075" cy="1214438"/>
          </a:xfrm>
        </p:spPr>
        <p:txBody>
          <a:bodyPr>
            <a:normAutofit fontScale="90000"/>
          </a:bodyPr>
          <a:lstStyle/>
          <a:p>
            <a:pPr eaLnBrk="1" hangingPunct="1">
              <a:defRPr/>
            </a:pPr>
            <a:r>
              <a:rPr lang="en-GB" sz="2500" dirty="0" smtClean="0">
                <a:cs typeface="+mj-cs"/>
              </a:rPr>
              <a:t>Relationship between the  Health and Wellbeing Board and the Voluntary and Community Sector.</a:t>
            </a:r>
          </a:p>
        </p:txBody>
      </p:sp>
      <p:sp>
        <p:nvSpPr>
          <p:cNvPr id="35842" name="Content Placeholder 1"/>
          <p:cNvSpPr>
            <a:spLocks noGrp="1"/>
          </p:cNvSpPr>
          <p:nvPr>
            <p:ph idx="1"/>
          </p:nvPr>
        </p:nvSpPr>
        <p:spPr>
          <a:xfrm>
            <a:off x="428625" y="1571625"/>
            <a:ext cx="8143875" cy="4286250"/>
          </a:xfrm>
        </p:spPr>
        <p:txBody>
          <a:bodyPr/>
          <a:lstStyle/>
          <a:p>
            <a:pPr eaLnBrk="1" hangingPunct="1"/>
            <a:r>
              <a:rPr lang="en-GB" sz="2000" smtClean="0">
                <a:cs typeface="Arial" charset="0"/>
              </a:rPr>
              <a:t>The public and patient voice is represented by the LINk and will continue to be through Healthwatch as these are established by April 2012.</a:t>
            </a:r>
          </a:p>
          <a:p>
            <a:pPr eaLnBrk="1" hangingPunct="1"/>
            <a:r>
              <a:rPr lang="en-GB" sz="2000" smtClean="0">
                <a:cs typeface="Arial" charset="0"/>
              </a:rPr>
              <a:t>The HWB will engage wider partners in the voluntary and community sector through assessment of local health and wellbeing needs.</a:t>
            </a:r>
          </a:p>
          <a:p>
            <a:pPr eaLnBrk="1" hangingPunct="1"/>
            <a:r>
              <a:rPr lang="en-GB" sz="2000" smtClean="0">
                <a:cs typeface="Arial" charset="0"/>
              </a:rPr>
              <a:t>Additionally there are roles for the voluntary and community sector in supporting the work of the health and wellbeing board through:</a:t>
            </a:r>
          </a:p>
          <a:p>
            <a:pPr eaLnBrk="1" hangingPunct="1"/>
            <a:endParaRPr lang="en-GB" sz="2000" smtClean="0">
              <a:cs typeface="Arial" charset="0"/>
            </a:endParaRPr>
          </a:p>
          <a:p>
            <a:pPr lvl="1" eaLnBrk="1" hangingPunct="1"/>
            <a:r>
              <a:rPr lang="en-GB" smtClean="0">
                <a:latin typeface="Arial" charset="0"/>
                <a:cs typeface="Arial" charset="0"/>
              </a:rPr>
              <a:t>Market transformation: working with communities to support change and shift demand for service provision </a:t>
            </a:r>
          </a:p>
          <a:p>
            <a:pPr lvl="1" eaLnBrk="1" hangingPunct="1"/>
            <a:r>
              <a:rPr lang="en-GB" smtClean="0">
                <a:latin typeface="Arial" charset="0"/>
                <a:cs typeface="Arial" charset="0"/>
              </a:rPr>
              <a:t>Supporting commissioners:  working with commissioners to better understand voluntary sector commissioning and how processes can be improved to achieve better outcomes for beneficiaries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357188" y="428625"/>
            <a:ext cx="6100762" cy="844550"/>
          </a:xfrm>
        </p:spPr>
        <p:txBody>
          <a:bodyPr/>
          <a:lstStyle/>
          <a:p>
            <a:pPr eaLnBrk="1" hangingPunct="1"/>
            <a:r>
              <a:rPr lang="en-GB" smtClean="0"/>
              <a:t>Benefits of engaging with the voluntary and community sector.</a:t>
            </a:r>
          </a:p>
        </p:txBody>
      </p:sp>
      <p:sp>
        <p:nvSpPr>
          <p:cNvPr id="3" name="Content Placeholder 2"/>
          <p:cNvSpPr>
            <a:spLocks noGrp="1"/>
          </p:cNvSpPr>
          <p:nvPr>
            <p:ph idx="1"/>
          </p:nvPr>
        </p:nvSpPr>
        <p:spPr>
          <a:xfrm>
            <a:off x="357188" y="1643063"/>
            <a:ext cx="7772400" cy="4071937"/>
          </a:xfrm>
        </p:spPr>
        <p:txBody>
          <a:bodyPr/>
          <a:lstStyle/>
          <a:p>
            <a:pPr eaLnBrk="1" hangingPunct="1">
              <a:defRPr/>
            </a:pPr>
            <a:r>
              <a:rPr lang="en-US" sz="2400" dirty="0" smtClean="0">
                <a:cs typeface="+mn-cs"/>
              </a:rPr>
              <a:t>Specific </a:t>
            </a:r>
            <a:r>
              <a:rPr lang="en-US" sz="2400" dirty="0">
                <a:cs typeface="+mn-cs"/>
              </a:rPr>
              <a:t>benefits </a:t>
            </a:r>
            <a:r>
              <a:rPr lang="en-US" sz="2400" dirty="0" smtClean="0">
                <a:cs typeface="+mn-cs"/>
              </a:rPr>
              <a:t>include</a:t>
            </a:r>
          </a:p>
          <a:p>
            <a:pPr eaLnBrk="1" hangingPunct="1">
              <a:buFontTx/>
              <a:buNone/>
              <a:defRPr/>
            </a:pPr>
            <a:endParaRPr lang="en-US" sz="2400" dirty="0">
              <a:cs typeface="+mn-cs"/>
            </a:endParaRPr>
          </a:p>
          <a:p>
            <a:pPr lvl="1" eaLnBrk="1" hangingPunct="1">
              <a:defRPr/>
            </a:pPr>
            <a:r>
              <a:rPr lang="en-GB" sz="2200" dirty="0">
                <a:latin typeface="+mn-lt"/>
                <a:cs typeface="+mn-cs"/>
              </a:rPr>
              <a:t>bringing a wider perspective; reflective </a:t>
            </a:r>
            <a:r>
              <a:rPr lang="en-GB" sz="2200" dirty="0" smtClean="0">
                <a:latin typeface="+mn-lt"/>
                <a:cs typeface="+mn-cs"/>
              </a:rPr>
              <a:t>of different localities and communities. </a:t>
            </a:r>
            <a:endParaRPr lang="en-GB" sz="2200" dirty="0">
              <a:latin typeface="+mn-lt"/>
              <a:cs typeface="+mn-cs"/>
            </a:endParaRPr>
          </a:p>
          <a:p>
            <a:pPr lvl="1" eaLnBrk="1" hangingPunct="1">
              <a:defRPr/>
            </a:pPr>
            <a:r>
              <a:rPr lang="en-GB" sz="2200" dirty="0">
                <a:latin typeface="+mn-lt"/>
                <a:cs typeface="+mn-cs"/>
              </a:rPr>
              <a:t>delivering messages to where they are needed most </a:t>
            </a:r>
          </a:p>
          <a:p>
            <a:pPr lvl="1" eaLnBrk="1" hangingPunct="1">
              <a:defRPr/>
            </a:pPr>
            <a:r>
              <a:rPr lang="en-GB" sz="2200" dirty="0">
                <a:latin typeface="+mn-lt"/>
                <a:cs typeface="+mn-cs"/>
              </a:rPr>
              <a:t>crossing the health and social care boundaries </a:t>
            </a:r>
          </a:p>
          <a:p>
            <a:pPr lvl="1" eaLnBrk="1" hangingPunct="1">
              <a:defRPr/>
            </a:pPr>
            <a:r>
              <a:rPr lang="en-GB" sz="2200" dirty="0">
                <a:latin typeface="+mn-lt"/>
                <a:cs typeface="+mn-cs"/>
              </a:rPr>
              <a:t>drawing together broad experience and expertise</a:t>
            </a:r>
          </a:p>
          <a:p>
            <a:pPr lvl="1" eaLnBrk="1" hangingPunct="1">
              <a:defRPr/>
            </a:pPr>
            <a:r>
              <a:rPr lang="en-GB" sz="2200" dirty="0">
                <a:latin typeface="+mn-lt"/>
                <a:cs typeface="+mn-cs"/>
              </a:rPr>
              <a:t>providing a ‘live’ feed-back loop from experience to policy </a:t>
            </a:r>
          </a:p>
          <a:p>
            <a:pPr eaLnBrk="1" hangingPunct="1">
              <a:defRPr/>
            </a:pPr>
            <a:endParaRPr lang="en-GB" sz="2400" dirty="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357188" y="428625"/>
            <a:ext cx="6143625" cy="844550"/>
          </a:xfrm>
        </p:spPr>
        <p:txBody>
          <a:bodyPr/>
          <a:lstStyle/>
          <a:p>
            <a:pPr eaLnBrk="1" hangingPunct="1"/>
            <a:r>
              <a:rPr lang="en-GB" smtClean="0"/>
              <a:t>Where we are in Islington.</a:t>
            </a:r>
          </a:p>
        </p:txBody>
      </p:sp>
      <p:sp>
        <p:nvSpPr>
          <p:cNvPr id="38914" name="Content Placeholder 2"/>
          <p:cNvSpPr>
            <a:spLocks noGrp="1"/>
          </p:cNvSpPr>
          <p:nvPr>
            <p:ph idx="1"/>
          </p:nvPr>
        </p:nvSpPr>
        <p:spPr>
          <a:xfrm>
            <a:off x="333375" y="1428750"/>
            <a:ext cx="8310563" cy="4446588"/>
          </a:xfrm>
        </p:spPr>
        <p:txBody>
          <a:bodyPr/>
          <a:lstStyle/>
          <a:p>
            <a:pPr eaLnBrk="1" hangingPunct="1"/>
            <a:r>
              <a:rPr lang="en-GB" sz="2000" smtClean="0"/>
              <a:t>The Islington Health and Wellbeing Board is in it’s infancy with a membership that reflects that proposed nationally.</a:t>
            </a:r>
          </a:p>
          <a:p>
            <a:pPr eaLnBrk="1" hangingPunct="1">
              <a:buFont typeface="Wingdings" pitchFamily="2" charset="2"/>
              <a:buNone/>
            </a:pPr>
            <a:endParaRPr lang="en-GB" sz="2000" smtClean="0"/>
          </a:p>
          <a:p>
            <a:pPr eaLnBrk="1" hangingPunct="1"/>
            <a:r>
              <a:rPr lang="en-GB" sz="2000" smtClean="0"/>
              <a:t>There are established terms of reference and a draft forward programme that sets out key commissioning and strategy milestones.</a:t>
            </a:r>
          </a:p>
          <a:p>
            <a:pPr eaLnBrk="1" hangingPunct="1"/>
            <a:endParaRPr lang="en-GB" sz="2000" smtClean="0"/>
          </a:p>
          <a:p>
            <a:pPr eaLnBrk="1" hangingPunct="1"/>
            <a:r>
              <a:rPr lang="en-GB" sz="2000" smtClean="0"/>
              <a:t>Based on evidence within the Islington Joint Strategic Needs Assessment the board has set 3 overarching health and wellbeing priorities for the borough. </a:t>
            </a:r>
          </a:p>
          <a:p>
            <a:pPr eaLnBrk="1" hangingPunct="1"/>
            <a:endParaRPr lang="en-GB" sz="2000" smtClean="0"/>
          </a:p>
          <a:p>
            <a:pPr eaLnBrk="1" hangingPunct="1"/>
            <a:r>
              <a:rPr lang="en-GB" sz="2000" smtClean="0"/>
              <a:t>The board are focusing on combining their skills, knowledge and experience to identify what levers they, as a whole and as individuals, can use to bring about change    </a:t>
            </a:r>
          </a:p>
          <a:p>
            <a:pPr eaLnBrk="1" hangingPunct="1"/>
            <a:endParaRPr lang="en-GB"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29600" cy="439737"/>
          </a:xfrm>
        </p:spPr>
        <p:txBody>
          <a:bodyPr rtlCol="0">
            <a:normAutofit fontScale="90000"/>
          </a:bodyPr>
          <a:lstStyle/>
          <a:p>
            <a:pPr eaLnBrk="1" hangingPunct="1">
              <a:defRPr/>
            </a:pPr>
            <a:r>
              <a:rPr lang="en-GB" dirty="0" smtClean="0">
                <a:cs typeface="+mj-cs"/>
              </a:rPr>
              <a:t>Priorities</a:t>
            </a:r>
            <a:endParaRPr lang="en-GB" dirty="0">
              <a:cs typeface="+mj-cs"/>
            </a:endParaRPr>
          </a:p>
        </p:txBody>
      </p:sp>
      <p:pic>
        <p:nvPicPr>
          <p:cNvPr id="40962" name="Picture 4" descr="health and wellbeing strategy diagram_7"/>
          <p:cNvPicPr>
            <a:picLocks noChangeAspect="1" noChangeArrowheads="1"/>
          </p:cNvPicPr>
          <p:nvPr/>
        </p:nvPicPr>
        <p:blipFill>
          <a:blip r:embed="rId3"/>
          <a:srcRect/>
          <a:stretch>
            <a:fillRect/>
          </a:stretch>
        </p:blipFill>
        <p:spPr bwMode="auto">
          <a:xfrm>
            <a:off x="395288" y="665163"/>
            <a:ext cx="8208962" cy="603408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NCL_PPT_Profile">
  <a:themeElements>
    <a:clrScheme name="NHS Colours">
      <a:dk1>
        <a:sysClr val="windowText" lastClr="000000"/>
      </a:dk1>
      <a:lt1>
        <a:sysClr val="window" lastClr="FFFFFF"/>
      </a:lt1>
      <a:dk2>
        <a:srgbClr val="003893"/>
      </a:dk2>
      <a:lt2>
        <a:srgbClr val="EEECE1"/>
      </a:lt2>
      <a:accent1>
        <a:srgbClr val="0091C9"/>
      </a:accent1>
      <a:accent2>
        <a:srgbClr val="A00054"/>
      </a:accent2>
      <a:accent3>
        <a:srgbClr val="5BBF21"/>
      </a:accent3>
      <a:accent4>
        <a:srgbClr val="009E49"/>
      </a:accent4>
      <a:accent5>
        <a:srgbClr val="E28C05"/>
      </a:accent5>
      <a:accent6>
        <a:srgbClr val="D81E05"/>
      </a:accent6>
      <a:hlink>
        <a:srgbClr val="003893"/>
      </a:hlink>
      <a:folHlink>
        <a:srgbClr val="56008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a:defRPr smtClean="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NCL_PPT_Profile</Template>
  <TotalTime>1615</TotalTime>
  <Words>1162</Words>
  <Application>Microsoft Office PowerPoint</Application>
  <PresentationFormat>On-screen Show (4:3)</PresentationFormat>
  <Paragraphs>117</Paragraphs>
  <Slides>11</Slides>
  <Notes>10</Notes>
  <HiddenSlides>0</HiddenSlides>
  <MMClips>0</MMClips>
  <ScaleCrop>false</ScaleCrop>
  <HeadingPairs>
    <vt:vector size="6" baseType="variant">
      <vt:variant>
        <vt:lpstr>Fonts Used</vt:lpstr>
      </vt:variant>
      <vt:variant>
        <vt:i4>6</vt:i4>
      </vt:variant>
      <vt:variant>
        <vt:lpstr>Design Template</vt:lpstr>
      </vt:variant>
      <vt:variant>
        <vt:i4>4</vt:i4>
      </vt:variant>
      <vt:variant>
        <vt:lpstr>Slide Titles</vt:lpstr>
      </vt:variant>
      <vt:variant>
        <vt:i4>11</vt:i4>
      </vt:variant>
    </vt:vector>
  </HeadingPairs>
  <TitlesOfParts>
    <vt:vector size="21" baseType="lpstr">
      <vt:lpstr>Arial</vt:lpstr>
      <vt:lpstr>Wingdings</vt:lpstr>
      <vt:lpstr>Calibri</vt:lpstr>
      <vt:lpstr>ＭＳ Ｐゴシック</vt:lpstr>
      <vt:lpstr>Lucida Grande</vt:lpstr>
      <vt:lpstr>Verdana</vt:lpstr>
      <vt:lpstr>NCL_PPT_Profile</vt:lpstr>
      <vt:lpstr>Blank Presentation</vt:lpstr>
      <vt:lpstr>NCL_PPT_Profile</vt:lpstr>
      <vt:lpstr>Blank Presentation</vt:lpstr>
      <vt:lpstr>An overview of Islington’s  Health and Wellbeing Board</vt:lpstr>
      <vt:lpstr>What is a Health and Wellbeing Board?</vt:lpstr>
      <vt:lpstr>Key functions of the Health and Wellbeing Board.</vt:lpstr>
      <vt:lpstr>Who is on the board?</vt:lpstr>
      <vt:lpstr>Governance and accountability</vt:lpstr>
      <vt:lpstr>Relationship between the  Health and Wellbeing Board and the Voluntary and Community Sector.</vt:lpstr>
      <vt:lpstr>Benefits of engaging with the voluntary and community sector.</vt:lpstr>
      <vt:lpstr>Where we are in Islington.</vt:lpstr>
      <vt:lpstr>Priorities</vt:lpstr>
      <vt:lpstr>Ensuring every child has  the best start in life</vt:lpstr>
      <vt:lpstr>Working together on the First 21 Months of Life</vt:lpstr>
    </vt:vector>
  </TitlesOfParts>
  <Company>Fisher Clinical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Islington  Health and Wellbeing Board</dc:title>
  <dc:creator>harriet.murrell</dc:creator>
  <cp:lastModifiedBy>MikeS</cp:lastModifiedBy>
  <cp:revision>130</cp:revision>
  <dcterms:created xsi:type="dcterms:W3CDTF">2011-11-17T13:23:36Z</dcterms:created>
  <dcterms:modified xsi:type="dcterms:W3CDTF">2011-12-13T08:11:36Z</dcterms:modified>
</cp:coreProperties>
</file>